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8" r:id="rId3"/>
    <p:sldId id="289" r:id="rId4"/>
    <p:sldId id="257" r:id="rId5"/>
    <p:sldId id="273" r:id="rId6"/>
    <p:sldId id="287" r:id="rId7"/>
    <p:sldId id="258" r:id="rId8"/>
    <p:sldId id="259" r:id="rId9"/>
    <p:sldId id="260" r:id="rId10"/>
    <p:sldId id="270" r:id="rId11"/>
    <p:sldId id="269" r:id="rId12"/>
    <p:sldId id="268" r:id="rId13"/>
    <p:sldId id="261" r:id="rId14"/>
    <p:sldId id="263" r:id="rId15"/>
    <p:sldId id="262" r:id="rId16"/>
    <p:sldId id="264" r:id="rId17"/>
    <p:sldId id="265" r:id="rId18"/>
    <p:sldId id="266" r:id="rId19"/>
    <p:sldId id="267" r:id="rId20"/>
    <p:sldId id="271" r:id="rId21"/>
    <p:sldId id="290" r:id="rId22"/>
    <p:sldId id="291" r:id="rId23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3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14F"/>
    <a:srgbClr val="181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834" y="108"/>
      </p:cViewPr>
      <p:guideLst>
        <p:guide orient="horz" pos="2103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9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5075484514236"/>
          <c:y val="0.195046603679657"/>
          <c:w val="0.352168560028076"/>
          <c:h val="0.57769685983657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</c:spPr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</c:spPr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</c:spPr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</c:spPr>
          </c:dPt>
          <c:dPt>
            <c:idx val="4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</c:spPr>
          </c:dPt>
          <c:dPt>
            <c:idx val="5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200" b="1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Electricity Heat</c:v>
                </c:pt>
                <c:pt idx="1">
                  <c:v>Livestock</c:v>
                </c:pt>
                <c:pt idx="2">
                  <c:v>Transport</c:v>
                </c:pt>
                <c:pt idx="3">
                  <c:v>Manufacturing Contruction</c:v>
                </c:pt>
                <c:pt idx="4">
                  <c:v>Other Fuel Combustion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</c:v>
                </c:pt>
                <c:pt idx="1">
                  <c:v>0.155</c:v>
                </c:pt>
                <c:pt idx="2">
                  <c:v>0.15</c:v>
                </c:pt>
                <c:pt idx="3">
                  <c:v>0.13</c:v>
                </c:pt>
                <c:pt idx="4">
                  <c:v>0.09</c:v>
                </c:pt>
                <c:pt idx="5">
                  <c:v>0.18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7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390410900116"/>
          <c:y val="0.19813597202301"/>
          <c:w val="0.351507395505905"/>
          <c:h val="0.5062648057937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2aff16c8-76b0-48fa-88a6-0e2bd8c88b99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Megatons of CO2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USA</c:v>
                </c:pt>
                <c:pt idx="1">
                  <c:v>China</c:v>
                </c:pt>
                <c:pt idx="2">
                  <c:v>Russia</c:v>
                </c:pt>
                <c:pt idx="3">
                  <c:v>Japan</c:v>
                </c:pt>
                <c:pt idx="4">
                  <c:v>India</c:v>
                </c:pt>
                <c:pt idx="5">
                  <c:v>Canada</c:v>
                </c:pt>
                <c:pt idx="6">
                  <c:v>South Africa</c:v>
                </c:pt>
                <c:pt idx="7">
                  <c:v>Iran</c:v>
                </c:pt>
              </c:strCache>
            </c:strRef>
          </c:cat>
          <c:val>
            <c:numRef>
              <c:f>Sheet1!$B$2:$B$9</c:f>
              <c:numCache>
                <c:formatCode>0.0%</c:formatCode>
                <c:ptCount val="8"/>
                <c:pt idx="0">
                  <c:v>0.245</c:v>
                </c:pt>
                <c:pt idx="1">
                  <c:v>0.139</c:v>
                </c:pt>
                <c:pt idx="2">
                  <c:v>0.068</c:v>
                </c:pt>
                <c:pt idx="3">
                  <c:v>0.039</c:v>
                </c:pt>
                <c:pt idx="4">
                  <c:v>0.023</c:v>
                </c:pt>
                <c:pt idx="5">
                  <c:v>0.018</c:v>
                </c:pt>
                <c:pt idx="6">
                  <c:v>0.012</c:v>
                </c:pt>
                <c:pt idx="7">
                  <c:v>0.011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/>
                </c:pt>
              </c:strCache>
            </c:strRef>
          </c:tx>
          <c:invertIfNegative val="0"/>
          <c:dLbls>
            <c:delete val="1"/>
          </c:dLbls>
          <c:cat>
            <c:strRef>
              <c:f>Sheet1!$A$2:$A$9</c:f>
              <c:strCache>
                <c:ptCount val="8"/>
                <c:pt idx="0">
                  <c:v>USA</c:v>
                </c:pt>
                <c:pt idx="1">
                  <c:v>China</c:v>
                </c:pt>
                <c:pt idx="2">
                  <c:v>Russia</c:v>
                </c:pt>
                <c:pt idx="3">
                  <c:v>Japan</c:v>
                </c:pt>
                <c:pt idx="4">
                  <c:v>India</c:v>
                </c:pt>
                <c:pt idx="5">
                  <c:v>Canada</c:v>
                </c:pt>
                <c:pt idx="6">
                  <c:v>South Africa</c:v>
                </c:pt>
                <c:pt idx="7">
                  <c:v>Iran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2525743"/>
        <c:axId val="189217279"/>
      </c:barChart>
      <c:catAx>
        <c:axId val="16252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</a:p>
        </c:txPr>
        <c:crossAx val="189217279"/>
        <c:crosses val="autoZero"/>
        <c:auto val="0"/>
        <c:lblAlgn val="ctr"/>
        <c:lblOffset val="100"/>
        <c:noMultiLvlLbl val="0"/>
      </c:catAx>
      <c:valAx>
        <c:axId val="189217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</a:p>
        </c:txPr>
        <c:crossAx val="16252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312ec2f-c748-44d8-a677-a3672444fbc9}"/>
      </c:ext>
    </c:extLst>
  </c:chart>
  <c:spPr>
    <a:noFill/>
    <a:ln>
      <a:noFill/>
    </a:ln>
    <a:effectLst/>
  </c:spPr>
  <c:txPr>
    <a:bodyPr/>
    <a:lstStyle/>
    <a:p>
      <a:pPr>
        <a:defRPr lang="en-US">
          <a:latin typeface="Segoe UI" panose="020B0502040204020203" pitchFamily="34" charset="0"/>
          <a:cs typeface="Segoe UI" panose="020B0502040204020203" pitchFamily="34" charset="0"/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FA5EA-9153-41A0-9091-52D788B428A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3ED8A-A7CF-430D-B448-6C3D95815E89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FA5EA-9153-41A0-9091-52D788B428A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3ED8A-A7CF-430D-B448-6C3D95815E8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9" Type="http://schemas.microsoft.com/office/2007/relationships/hdphoto" Target="../media/image22.wdp"/><Relationship Id="rId8" Type="http://schemas.openxmlformats.org/officeDocument/2006/relationships/image" Target="../media/image21.png"/><Relationship Id="rId7" Type="http://schemas.microsoft.com/office/2007/relationships/hdphoto" Target="../media/image20.wdp"/><Relationship Id="rId6" Type="http://schemas.openxmlformats.org/officeDocument/2006/relationships/image" Target="../media/image19.png"/><Relationship Id="rId5" Type="http://schemas.microsoft.com/office/2007/relationships/hdphoto" Target="../media/image18.wdp"/><Relationship Id="rId4" Type="http://schemas.openxmlformats.org/officeDocument/2006/relationships/image" Target="../media/image17.png"/><Relationship Id="rId3" Type="http://schemas.microsoft.com/office/2007/relationships/hdphoto" Target="../media/image16.wdp"/><Relationship Id="rId2" Type="http://schemas.openxmlformats.org/officeDocument/2006/relationships/image" Target="../media/image15.png"/><Relationship Id="rId18" Type="http://schemas.openxmlformats.org/officeDocument/2006/relationships/slideLayout" Target="../slideLayouts/slideLayout1.xml"/><Relationship Id="rId17" Type="http://schemas.microsoft.com/office/2007/relationships/hdphoto" Target="../media/image30.wdp"/><Relationship Id="rId16" Type="http://schemas.openxmlformats.org/officeDocument/2006/relationships/image" Target="../media/image29.png"/><Relationship Id="rId15" Type="http://schemas.microsoft.com/office/2007/relationships/hdphoto" Target="../media/image28.wdp"/><Relationship Id="rId14" Type="http://schemas.openxmlformats.org/officeDocument/2006/relationships/image" Target="../media/image27.png"/><Relationship Id="rId13" Type="http://schemas.microsoft.com/office/2007/relationships/hdphoto" Target="../media/image26.wdp"/><Relationship Id="rId12" Type="http://schemas.openxmlformats.org/officeDocument/2006/relationships/image" Target="../media/image25.png"/><Relationship Id="rId11" Type="http://schemas.microsoft.com/office/2007/relationships/hdphoto" Target="../media/image24.wdp"/><Relationship Id="rId10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31.jpeg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hyperlink" Target="https://www.instagram.com/slide_egg/" TargetMode="External"/><Relationship Id="rId7" Type="http://schemas.openxmlformats.org/officeDocument/2006/relationships/image" Target="../media/image34.png"/><Relationship Id="rId6" Type="http://schemas.openxmlformats.org/officeDocument/2006/relationships/hyperlink" Target="https://www.youtube.com/channel/UCKevbriFTbpu-nd4NBafPEg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www.instagram.com/egg_slide/" TargetMode="External"/><Relationship Id="rId3" Type="http://schemas.openxmlformats.org/officeDocument/2006/relationships/image" Target="../media/image32.png"/><Relationship Id="rId2" Type="http://schemas.openxmlformats.org/officeDocument/2006/relationships/hyperlink" Target="https://www.facebook.com/SlideEgg" TargetMode="Externa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38.jpeg"/><Relationship Id="rId12" Type="http://schemas.openxmlformats.org/officeDocument/2006/relationships/image" Target="../media/image37.png"/><Relationship Id="rId11" Type="http://schemas.openxmlformats.org/officeDocument/2006/relationships/hyperlink" Target="twitter:%20https://twitter.com/deckez_official" TargetMode="External"/><Relationship Id="rId10" Type="http://schemas.openxmlformats.org/officeDocument/2006/relationships/image" Target="../media/image36.png"/><Relationship Id="rId1" Type="http://schemas.openxmlformats.org/officeDocument/2006/relationships/hyperlink" Target="http://www.slideegg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rgbClr val="D7DDE5">
                <a:alpha val="100000"/>
              </a:srgbClr>
            </a:gs>
            <a:gs pos="0">
              <a:srgbClr val="DCE1E8">
                <a:alpha val="100000"/>
              </a:srgbClr>
            </a:gs>
            <a:gs pos="9000">
              <a:srgbClr val="E1E5EB">
                <a:alpha val="100000"/>
              </a:srgbClr>
            </a:gs>
            <a:gs pos="16000">
              <a:srgbClr val="E1E5EB">
                <a:alpha val="100000"/>
              </a:srgbClr>
            </a:gs>
            <a:gs pos="74000">
              <a:schemeClr val="accent1">
                <a:lumMod val="45000"/>
                <a:lumOff val="55000"/>
              </a:schemeClr>
            </a:gs>
            <a:gs pos="0">
              <a:srgbClr val="CAD2DD">
                <a:alpha val="100000"/>
              </a:srgbClr>
            </a:gs>
            <a:gs pos="0">
              <a:srgbClr val="B8C3D1">
                <a:alpha val="100000"/>
              </a:srgb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58;p60"/>
          <p:cNvSpPr txBox="1"/>
          <p:nvPr/>
        </p:nvSpPr>
        <p:spPr>
          <a:xfrm>
            <a:off x="7442835" y="2744470"/>
            <a:ext cx="4441825" cy="7829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I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DHRUV NARULA  (TEAM HEAD)</a:t>
            </a:r>
            <a:endParaRPr kumimoji="0" lang="en-IN" alt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152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I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152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IN" altLang="en-US" sz="2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BHAVNEET KAUR</a:t>
            </a:r>
            <a:endParaRPr kumimoji="0" lang="en-I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152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I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152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I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BALRAM SURI</a:t>
            </a:r>
            <a:endParaRPr kumimoji="0" lang="en-I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152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I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152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I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GAUTAM</a:t>
            </a:r>
            <a:endParaRPr kumimoji="0" lang="en-I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152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I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  <a:p>
            <a:pPr marL="152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I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"/>
                <a:ea typeface="Arial" panose="020B0604020202020204"/>
                <a:cs typeface="Arial" panose="020B0604020202020204" pitchFamily="34" charset="0"/>
                <a:sym typeface="Arial" panose="020B0604020202020204"/>
              </a:rPr>
              <a:t>PALAK</a:t>
            </a:r>
            <a:endParaRPr kumimoji="0" lang="en-I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"/>
              <a:ea typeface="Arial" panose="020B0604020202020204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402080" y="734060"/>
            <a:ext cx="9036050" cy="1068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6000" b="1">
                <a:solidFill>
                  <a:srgbClr val="002060"/>
                </a:solidFill>
              </a:rPr>
              <a:t>Team : The NOBEL CODERS</a:t>
            </a:r>
            <a:endParaRPr lang="en-IN" altLang="en-US" sz="6000" b="1">
              <a:solidFill>
                <a:srgbClr val="00206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-6350" y="2310130"/>
            <a:ext cx="8244205" cy="4532630"/>
          </a:xfrm>
          <a:custGeom>
            <a:avLst/>
            <a:gdLst>
              <a:gd name="connsiteX0" fmla="*/ 0 w 12983"/>
              <a:gd name="connsiteY0" fmla="*/ 7138 h 7138"/>
              <a:gd name="connsiteX1" fmla="*/ 0 w 12983"/>
              <a:gd name="connsiteY1" fmla="*/ 0 h 7138"/>
              <a:gd name="connsiteX2" fmla="*/ 12983 w 12983"/>
              <a:gd name="connsiteY2" fmla="*/ 7138 h 7138"/>
              <a:gd name="connsiteX3" fmla="*/ 0 w 12983"/>
              <a:gd name="connsiteY3" fmla="*/ 7138 h 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83" h="7138">
                <a:moveTo>
                  <a:pt x="0" y="7138"/>
                </a:moveTo>
                <a:lnTo>
                  <a:pt x="0" y="0"/>
                </a:lnTo>
                <a:cubicBezTo>
                  <a:pt x="6128" y="1819"/>
                  <a:pt x="8655" y="4759"/>
                  <a:pt x="12983" y="7138"/>
                </a:cubicBezTo>
                <a:lnTo>
                  <a:pt x="0" y="7138"/>
                </a:lnTo>
                <a:close/>
              </a:path>
            </a:pathLst>
          </a:cu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983345" y="2863273"/>
            <a:ext cx="9208655" cy="39947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363855" y="878770"/>
            <a:ext cx="47626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Global Warming Potential (100 Years</a:t>
            </a:r>
            <a:endParaRPr lang="en-IN" sz="3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264727" y="3231291"/>
          <a:ext cx="6520873" cy="32586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19574"/>
                <a:gridCol w="2101299"/>
              </a:tblGrid>
              <a:tr h="543115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Carbon dioxide (CO2)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3115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Methane (CH4)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3115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Nitrous Oxide (N2o)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310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3115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Hydrofluorocarbons (HRCs)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5000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3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Perfluorocarbons (PFCs)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7500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3115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Sulphur hexafluoride (SF6)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23900</a:t>
                      </a:r>
                      <a:endParaRPr lang="en-IN" sz="1800" b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0"/>
            <a:ext cx="2983345" cy="26704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 descr="A close-up of a plant growing from the ground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r="9565"/>
          <a:stretch>
            <a:fillRect/>
          </a:stretch>
        </p:blipFill>
        <p:spPr>
          <a:xfrm>
            <a:off x="683492" y="579771"/>
            <a:ext cx="4165599" cy="38221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93507" y="4187593"/>
            <a:ext cx="7598494" cy="26704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 descr="A foot print made of trees and plant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93506" cy="6858000"/>
          </a:xfrm>
          <a:prstGeom prst="rect">
            <a:avLst/>
          </a:prstGeom>
        </p:spPr>
      </p:pic>
      <p:sp>
        <p:nvSpPr>
          <p:cNvPr id="19" name="Rectangle: Rounded Corners 18"/>
          <p:cNvSpPr/>
          <p:nvPr/>
        </p:nvSpPr>
        <p:spPr>
          <a:xfrm>
            <a:off x="3020291" y="905164"/>
            <a:ext cx="8608291" cy="5227781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5073002" y="1210611"/>
            <a:ext cx="4502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Carbon Equivalents </a:t>
            </a:r>
            <a:endParaRPr lang="en-IN" sz="3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7" name="Chart 26"/>
          <p:cNvGraphicFramePr/>
          <p:nvPr/>
        </p:nvGraphicFramePr>
        <p:xfrm>
          <a:off x="5256510" y="2009775"/>
          <a:ext cx="6272488" cy="3823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3203987" y="2457497"/>
            <a:ext cx="3196814" cy="2928314"/>
            <a:chOff x="3203987" y="2457497"/>
            <a:chExt cx="3196814" cy="2928314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5" r="31342"/>
            <a:stretch>
              <a:fillRect/>
            </a:stretch>
          </p:blipFill>
          <p:spPr bwMode="auto">
            <a:xfrm>
              <a:off x="3203987" y="2457497"/>
              <a:ext cx="1190454" cy="2928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/>
            <p:cNvGrpSpPr/>
            <p:nvPr/>
          </p:nvGrpSpPr>
          <p:grpSpPr>
            <a:xfrm>
              <a:off x="4529397" y="2738407"/>
              <a:ext cx="1871404" cy="2366495"/>
              <a:chOff x="4681797" y="2605397"/>
              <a:chExt cx="1871404" cy="2366495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4681797" y="2605397"/>
                <a:ext cx="1871404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42</a:t>
                </a:r>
                <a:endParaRPr lang="en-US" sz="28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Gigatonnes of CO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 </a:t>
                </a: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Equivalent</a:t>
                </a:r>
                <a:endPara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681797" y="4048562"/>
                <a:ext cx="18714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Human Induced Greenhouse Gas Emissions</a:t>
                </a:r>
                <a:endPara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2983345" cy="26704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leaf with a cloud in the middle of the fores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7" r="22459"/>
          <a:stretch>
            <a:fillRect/>
          </a:stretch>
        </p:blipFill>
        <p:spPr>
          <a:xfrm>
            <a:off x="7663543" y="2220686"/>
            <a:ext cx="4528457" cy="4637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64436" y="518614"/>
            <a:ext cx="2797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Basic Calculation</a:t>
            </a:r>
            <a:endParaRPr lang="en-IN" sz="3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51706" y="368164"/>
            <a:ext cx="8104679" cy="5830943"/>
            <a:chOff x="4276006" y="368164"/>
            <a:chExt cx="8104679" cy="5830943"/>
          </a:xfrm>
        </p:grpSpPr>
        <p:sp>
          <p:nvSpPr>
            <p:cNvPr id="4" name="TextBox 3"/>
            <p:cNvSpPr txBox="1"/>
            <p:nvPr/>
          </p:nvSpPr>
          <p:spPr>
            <a:xfrm>
              <a:off x="4276006" y="4911895"/>
              <a:ext cx="7164613" cy="1287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If your car consumes 7.5 liter diesel per 100 km, then a Idrive of 300 km distance consumes 3 x 7.5 = 22.5 liter - diesel, which adds 22.5 x 2.7 kg = 60.75 kg CO2 to your personal carbon footprint.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4286892" y="368164"/>
              <a:ext cx="8093793" cy="4178436"/>
            </a:xfrm>
            <a:prstGeom prst="roundRect">
              <a:avLst>
                <a:gd name="adj" fmla="val 7288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21" name="Table 10"/>
          <p:cNvGraphicFramePr>
            <a:graphicFrameLocks noGrp="1"/>
          </p:cNvGraphicFramePr>
          <p:nvPr/>
        </p:nvGraphicFramePr>
        <p:xfrm>
          <a:off x="856343" y="957943"/>
          <a:ext cx="7039425" cy="30770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86857"/>
                <a:gridCol w="2576284"/>
                <a:gridCol w="2576284"/>
              </a:tblGrid>
              <a:tr h="716390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Fuel</a:t>
                      </a:r>
                      <a:endParaRPr lang="en-IN" sz="1800" b="1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Unit</a:t>
                      </a:r>
                      <a:endParaRPr lang="en-IN" sz="1800" b="1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CO2 emitted per unit</a:t>
                      </a:r>
                      <a:endParaRPr lang="en-IN" sz="1800" b="1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9016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Petrol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litter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2.3 kg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16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Gasoline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litter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2.3 kg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160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Diesel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litter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 kg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Oil (heating)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litter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3.0 kg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light bulb with a plant growing out of i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3" t="796" r="1148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47880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/>
          <p:cNvSpPr/>
          <p:nvPr/>
        </p:nvSpPr>
        <p:spPr>
          <a:xfrm>
            <a:off x="420462" y="1981648"/>
            <a:ext cx="11351077" cy="4178436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0" y="54317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Personal Carbon Footprint</a:t>
            </a:r>
            <a:endParaRPr lang="en-IN" sz="36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74726" y="2239596"/>
            <a:ext cx="10242549" cy="3661410"/>
            <a:chOff x="974726" y="2239596"/>
            <a:chExt cx="10242549" cy="3661410"/>
          </a:xfrm>
        </p:grpSpPr>
        <p:sp>
          <p:nvSpPr>
            <p:cNvPr id="9" name="TextBox 8"/>
            <p:cNvSpPr txBox="1"/>
            <p:nvPr/>
          </p:nvSpPr>
          <p:spPr>
            <a:xfrm>
              <a:off x="974726" y="2239596"/>
              <a:ext cx="10242549" cy="3661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Aft>
                  <a:spcPts val="1200"/>
                </a:spcAft>
              </a:pP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Each of the following activities contributes 1 kg of CO2 to your personal carbon footprint:</a:t>
              </a:r>
              <a:endPara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Travel by public transportation (train or bus) for a distance of 10 to 12 km (6.5 to 7 miles).</a:t>
              </a:r>
              <a:endPara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Drive your car for a distance of 6 km or 3.75 miles (assuming 7.3 liters of petrol per 100 km or 39 mpg).</a:t>
              </a:r>
              <a:endPara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Take a 2.2 km or 1.375-mile flight.</a:t>
              </a:r>
              <a:endPara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Operate your computer for 32 hours (assuming a 60 Watt consumption).</a:t>
              </a:r>
              <a:endPara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IN" alt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Using</a:t>
              </a: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plastic bags.</a:t>
              </a:r>
              <a:endPara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IN" alt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Using</a:t>
              </a: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plastic bottles.</a:t>
              </a:r>
              <a:endPara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IN" alt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Consuming</a:t>
              </a: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alt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fast foods.</a:t>
              </a:r>
              <a:endParaRPr lang="en-IN" alt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72276" y="2768732"/>
              <a:ext cx="175500" cy="175498"/>
              <a:chOff x="929822" y="2190718"/>
              <a:chExt cx="225457" cy="225457"/>
            </a:xfrm>
          </p:grpSpPr>
          <p:sp>
            <p:nvSpPr>
              <p:cNvPr id="17" name="Oval 16"/>
              <p:cNvSpPr/>
              <p:nvPr/>
            </p:nvSpPr>
            <p:spPr>
              <a:xfrm rot="16200000">
                <a:off x="929822" y="2190718"/>
                <a:ext cx="225457" cy="225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5"/>
              <p:cNvSpPr/>
              <p:nvPr/>
            </p:nvSpPr>
            <p:spPr bwMode="auto">
              <a:xfrm rot="5400000">
                <a:off x="980764" y="2267515"/>
                <a:ext cx="123574" cy="77100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72276" y="3213585"/>
              <a:ext cx="175500" cy="175498"/>
              <a:chOff x="929822" y="2190718"/>
              <a:chExt cx="225457" cy="225457"/>
            </a:xfrm>
          </p:grpSpPr>
          <p:sp>
            <p:nvSpPr>
              <p:cNvPr id="21" name="Oval 20"/>
              <p:cNvSpPr/>
              <p:nvPr/>
            </p:nvSpPr>
            <p:spPr>
              <a:xfrm rot="16200000">
                <a:off x="929822" y="2190718"/>
                <a:ext cx="225457" cy="225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reeform 5"/>
              <p:cNvSpPr/>
              <p:nvPr/>
            </p:nvSpPr>
            <p:spPr bwMode="auto">
              <a:xfrm rot="5400000">
                <a:off x="980764" y="2267515"/>
                <a:ext cx="123574" cy="77100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072276" y="3897695"/>
              <a:ext cx="175500" cy="175498"/>
              <a:chOff x="929822" y="2190718"/>
              <a:chExt cx="225457" cy="225457"/>
            </a:xfrm>
          </p:grpSpPr>
          <p:sp>
            <p:nvSpPr>
              <p:cNvPr id="24" name="Oval 23"/>
              <p:cNvSpPr/>
              <p:nvPr/>
            </p:nvSpPr>
            <p:spPr>
              <a:xfrm rot="16200000">
                <a:off x="929822" y="2190718"/>
                <a:ext cx="225457" cy="225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reeform 5"/>
              <p:cNvSpPr/>
              <p:nvPr/>
            </p:nvSpPr>
            <p:spPr bwMode="auto">
              <a:xfrm rot="5400000">
                <a:off x="980764" y="2267515"/>
                <a:ext cx="123574" cy="77100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072276" y="4327496"/>
              <a:ext cx="175500" cy="175498"/>
              <a:chOff x="929822" y="2190718"/>
              <a:chExt cx="225457" cy="225457"/>
            </a:xfrm>
          </p:grpSpPr>
          <p:sp>
            <p:nvSpPr>
              <p:cNvPr id="27" name="Oval 26"/>
              <p:cNvSpPr/>
              <p:nvPr/>
            </p:nvSpPr>
            <p:spPr>
              <a:xfrm rot="16200000">
                <a:off x="929822" y="2190718"/>
                <a:ext cx="225457" cy="225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" name="Freeform 5"/>
              <p:cNvSpPr/>
              <p:nvPr/>
            </p:nvSpPr>
            <p:spPr bwMode="auto">
              <a:xfrm rot="5400000">
                <a:off x="980764" y="2267515"/>
                <a:ext cx="123574" cy="77100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72276" y="4746318"/>
              <a:ext cx="175500" cy="175498"/>
              <a:chOff x="929822" y="2190718"/>
              <a:chExt cx="225457" cy="225457"/>
            </a:xfrm>
          </p:grpSpPr>
          <p:sp>
            <p:nvSpPr>
              <p:cNvPr id="30" name="Oval 29"/>
              <p:cNvSpPr/>
              <p:nvPr/>
            </p:nvSpPr>
            <p:spPr>
              <a:xfrm rot="16200000">
                <a:off x="929822" y="2190718"/>
                <a:ext cx="225457" cy="225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Freeform 5"/>
              <p:cNvSpPr/>
              <p:nvPr/>
            </p:nvSpPr>
            <p:spPr bwMode="auto">
              <a:xfrm rot="5400000">
                <a:off x="980764" y="2267515"/>
                <a:ext cx="123574" cy="77100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072276" y="5169769"/>
              <a:ext cx="175500" cy="175498"/>
              <a:chOff x="929822" y="2190718"/>
              <a:chExt cx="225457" cy="225457"/>
            </a:xfrm>
          </p:grpSpPr>
          <p:sp>
            <p:nvSpPr>
              <p:cNvPr id="33" name="Oval 32"/>
              <p:cNvSpPr/>
              <p:nvPr/>
            </p:nvSpPr>
            <p:spPr>
              <a:xfrm rot="16200000">
                <a:off x="929822" y="2190718"/>
                <a:ext cx="225457" cy="225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4" name="Freeform 5"/>
              <p:cNvSpPr/>
              <p:nvPr/>
            </p:nvSpPr>
            <p:spPr bwMode="auto">
              <a:xfrm rot="5400000">
                <a:off x="980764" y="2267515"/>
                <a:ext cx="123574" cy="77100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072276" y="5588591"/>
              <a:ext cx="175500" cy="175498"/>
              <a:chOff x="929822" y="2190718"/>
              <a:chExt cx="225457" cy="225457"/>
            </a:xfrm>
          </p:grpSpPr>
          <p:sp>
            <p:nvSpPr>
              <p:cNvPr id="36" name="Oval 35"/>
              <p:cNvSpPr/>
              <p:nvPr/>
            </p:nvSpPr>
            <p:spPr>
              <a:xfrm rot="16200000">
                <a:off x="929822" y="2190718"/>
                <a:ext cx="225457" cy="225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Freeform 5"/>
              <p:cNvSpPr/>
              <p:nvPr/>
            </p:nvSpPr>
            <p:spPr bwMode="auto">
              <a:xfrm rot="5400000">
                <a:off x="980764" y="2267515"/>
                <a:ext cx="123574" cy="77100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mokestack with smoke coming out of i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8" t="5386" b="11265"/>
          <a:stretch>
            <a:fillRect/>
          </a:stretch>
        </p:blipFill>
        <p:spPr>
          <a:xfrm>
            <a:off x="-101471" y="-1"/>
            <a:ext cx="5905500" cy="3225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208655" y="4187593"/>
            <a:ext cx="2983345" cy="26704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19"/>
          <p:cNvGrpSpPr/>
          <p:nvPr/>
        </p:nvGrpSpPr>
        <p:grpSpPr>
          <a:xfrm>
            <a:off x="642484" y="3645271"/>
            <a:ext cx="4267199" cy="2349041"/>
            <a:chOff x="834572" y="1477744"/>
            <a:chExt cx="4267199" cy="2349041"/>
          </a:xfrm>
        </p:grpSpPr>
        <p:sp>
          <p:nvSpPr>
            <p:cNvPr id="16" name="TextBox 15"/>
            <p:cNvSpPr txBox="1"/>
            <p:nvPr/>
          </p:nvSpPr>
          <p:spPr>
            <a:xfrm>
              <a:off x="834572" y="2124075"/>
              <a:ext cx="4131128" cy="17027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Greenhouse gases are those that can absorb and emit infrared radiation. In order, the most abundant greenhouse gases in Earth's atmosphere are: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4572" y="1477744"/>
              <a:ext cx="426719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6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What Is GHG?</a:t>
              </a:r>
              <a:endParaRPr lang="en-IN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Rectangle: Rounded Corners 20"/>
          <p:cNvSpPr/>
          <p:nvPr/>
        </p:nvSpPr>
        <p:spPr>
          <a:xfrm>
            <a:off x="5353050" y="648251"/>
            <a:ext cx="6196466" cy="5561499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2" name="Table 10"/>
          <p:cNvGraphicFramePr>
            <a:graphicFrameLocks noGrp="1"/>
          </p:cNvGraphicFramePr>
          <p:nvPr/>
        </p:nvGraphicFramePr>
        <p:xfrm>
          <a:off x="5771147" y="1256562"/>
          <a:ext cx="5360275" cy="43448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36775"/>
                <a:gridCol w="1961750"/>
                <a:gridCol w="1961750"/>
              </a:tblGrid>
              <a:tr h="1011569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Gas</a:t>
                      </a:r>
                      <a:endParaRPr lang="en-IN" sz="1800" b="1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Formula</a:t>
                      </a:r>
                      <a:endParaRPr lang="en-IN" sz="1800" b="1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Contribution (%)</a:t>
                      </a:r>
                      <a:endParaRPr lang="en-IN" sz="1800" b="1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833327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Water Vapour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r>
                        <a:rPr lang="en-US" sz="1600" b="0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IN" sz="16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  <a:endParaRPr lang="en-IN" sz="1600" b="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36-72%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3327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Carbon Dioxide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</a:t>
                      </a:r>
                      <a:r>
                        <a:rPr lang="en-US" sz="1600" b="0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IN" sz="1600" b="0" baseline="-25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9-26%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3327">
                <a:tc>
                  <a:txBody>
                    <a:bodyPr/>
                    <a:lstStyle/>
                    <a:p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Methane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</a:t>
                      </a:r>
                      <a:r>
                        <a:rPr lang="en-US" sz="1600" b="0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n-IN" sz="1600" b="0" baseline="-25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4-9%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3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Ozone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</a:t>
                      </a:r>
                      <a:r>
                        <a:rPr lang="en-US" sz="1600" b="0" baseline="-25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n-IN" sz="1600" b="0" baseline="-25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3-7%</a:t>
                      </a:r>
                      <a:endParaRPr lang="en-I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7" marR="83127" marT="55321" marB="55321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1" y="3976914"/>
            <a:ext cx="12192000" cy="2881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: Rounded Corners 92"/>
          <p:cNvSpPr/>
          <p:nvPr/>
        </p:nvSpPr>
        <p:spPr>
          <a:xfrm>
            <a:off x="420462" y="1981648"/>
            <a:ext cx="11351077" cy="4178436"/>
          </a:xfrm>
          <a:prstGeom prst="roundRect">
            <a:avLst>
              <a:gd name="adj" fmla="val 7288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3708400" y="1122699"/>
            <a:ext cx="477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(from fossil fuels and cement</a:t>
            </a:r>
            <a:endParaRPr lang="en-IN" sz="2000" b="1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1" name="Chart 90"/>
          <p:cNvGraphicFramePr/>
          <p:nvPr/>
        </p:nvGraphicFramePr>
        <p:xfrm>
          <a:off x="832713" y="2173665"/>
          <a:ext cx="10818368" cy="3794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0" y="42580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</a:t>
            </a:r>
            <a:r>
              <a:rPr lang="en-IN" sz="3600" b="1" baseline="-250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IN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Emissions Countries, 1750-2020</a:t>
            </a:r>
            <a:endParaRPr lang="en-IN" sz="3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5" b="23091"/>
          <a:stretch>
            <a:fillRect/>
          </a:stretch>
        </p:blipFill>
        <p:spPr>
          <a:xfrm>
            <a:off x="0" y="3842326"/>
            <a:ext cx="12192000" cy="3015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42580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3600" b="1" i="0"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Main Effects</a:t>
            </a:r>
            <a:endParaRPr lang="en-US" sz="3600" b="1" i="0"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2097" y="1981648"/>
            <a:ext cx="11217360" cy="4178436"/>
            <a:chOff x="420462" y="1981648"/>
            <a:chExt cx="11217360" cy="4178436"/>
          </a:xfrm>
        </p:grpSpPr>
        <p:grpSp>
          <p:nvGrpSpPr>
            <p:cNvPr id="16" name="Group 15"/>
            <p:cNvGrpSpPr/>
            <p:nvPr/>
          </p:nvGrpSpPr>
          <p:grpSpPr>
            <a:xfrm>
              <a:off x="6350211" y="1981648"/>
              <a:ext cx="5287611" cy="4178436"/>
              <a:chOff x="6655008" y="1981648"/>
              <a:chExt cx="5287611" cy="4178436"/>
            </a:xfrm>
          </p:grpSpPr>
          <p:sp>
            <p:nvSpPr>
              <p:cNvPr id="11" name="Rectangle: Rounded Corners 10"/>
              <p:cNvSpPr/>
              <p:nvPr/>
            </p:nvSpPr>
            <p:spPr>
              <a:xfrm>
                <a:off x="6655008" y="1981648"/>
                <a:ext cx="5287611" cy="4178436"/>
              </a:xfrm>
              <a:prstGeom prst="roundRect">
                <a:avLst>
                  <a:gd name="adj" fmla="val 7288"/>
                </a:avLst>
              </a:prstGeom>
              <a:gradFill flip="none" rotWithShape="1">
                <a:gsLst>
                  <a:gs pos="100000">
                    <a:schemeClr val="bg1">
                      <a:alpha val="65000"/>
                    </a:schemeClr>
                  </a:gs>
                  <a:gs pos="49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7014371" y="2480880"/>
                <a:ext cx="4568884" cy="267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</a:pPr>
                <a:r>
                  <a:rPr lang="en-US" sz="1600" b="1" i="0">
                    <a:solidFill>
                      <a:schemeClr val="accent2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Depletion of Resources</a:t>
                </a:r>
                <a:br>
                  <a:rPr 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4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Significant carbon footprints deplete resources on various scales, from deforestation on a national level to increased home air conditioning use. More significant footprints mean more greenhouse gases, intensifying climate change.</a:t>
                </a:r>
                <a:endPara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20462" y="1981648"/>
              <a:ext cx="5287611" cy="4178436"/>
              <a:chOff x="420462" y="1981648"/>
              <a:chExt cx="5287611" cy="4178436"/>
            </a:xfrm>
          </p:grpSpPr>
          <p:sp>
            <p:nvSpPr>
              <p:cNvPr id="10" name="Rectangle: Rounded Corners 9"/>
              <p:cNvSpPr/>
              <p:nvPr/>
            </p:nvSpPr>
            <p:spPr>
              <a:xfrm>
                <a:off x="420462" y="1981648"/>
                <a:ext cx="5287611" cy="4178436"/>
              </a:xfrm>
              <a:prstGeom prst="roundRect">
                <a:avLst>
                  <a:gd name="adj" fmla="val 7288"/>
                </a:avLst>
              </a:prstGeom>
              <a:gradFill flip="none" rotWithShape="1">
                <a:gsLst>
                  <a:gs pos="100000">
                    <a:schemeClr val="bg1">
                      <a:alpha val="65000"/>
                    </a:schemeClr>
                  </a:gs>
                  <a:gs pos="49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58500" y="2480880"/>
                <a:ext cx="4929500" cy="2749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</a:pPr>
                <a:r>
                  <a:rPr lang="en-US" sz="1600" b="1" i="0">
                    <a:solidFill>
                      <a:schemeClr val="accent2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Climate Change</a:t>
                </a:r>
                <a:endParaRPr lang="en-US" sz="1600" b="1" i="0">
                  <a:solidFill>
                    <a:schemeClr val="accent2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</a:pPr>
                <a:r>
                  <a:rPr lang="en-US" sz="14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Climate change is the result of substantial carbon footprints, caused by natural and human-generated greenhouse gases. Between 1990-2005, CO2 emissions increased by 31%, leading to a 35% rise in radiative warming by 2008. Large carbon footprints also deplete resources.</a:t>
                </a:r>
                <a:endParaRPr lang="en-US" sz="14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planet with trees around i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6858000" cy="6857999"/>
          </a:xfrm>
          <a:custGeom>
            <a:avLst/>
            <a:gdLst>
              <a:gd name="connsiteX0" fmla="*/ 5181162 w 6858000"/>
              <a:gd name="connsiteY0" fmla="*/ 3463191 h 6857999"/>
              <a:gd name="connsiteX1" fmla="*/ 5181600 w 6858000"/>
              <a:gd name="connsiteY1" fmla="*/ 3471863 h 6857999"/>
              <a:gd name="connsiteX2" fmla="*/ 5181600 w 6858000"/>
              <a:gd name="connsiteY2" fmla="*/ 3471862 h 6857999"/>
              <a:gd name="connsiteX3" fmla="*/ 1933320 w 6858000"/>
              <a:gd name="connsiteY3" fmla="*/ 3357563 h 6857999"/>
              <a:gd name="connsiteX4" fmla="*/ 3429000 w 6858000"/>
              <a:gd name="connsiteY4" fmla="*/ 3357563 h 6857999"/>
              <a:gd name="connsiteX5" fmla="*/ 3429000 w 6858000"/>
              <a:gd name="connsiteY5" fmla="*/ 4973315 h 6857999"/>
              <a:gd name="connsiteX6" fmla="*/ 1927548 w 6858000"/>
              <a:gd name="connsiteY6" fmla="*/ 3471863 h 6857999"/>
              <a:gd name="connsiteX7" fmla="*/ 1724711 w 6858000"/>
              <a:gd name="connsiteY7" fmla="*/ 3069243 h 6857999"/>
              <a:gd name="connsiteX8" fmla="*/ 1712006 w 6858000"/>
              <a:gd name="connsiteY8" fmla="*/ 3118652 h 6857999"/>
              <a:gd name="connsiteX9" fmla="*/ 1711215 w 6858000"/>
              <a:gd name="connsiteY9" fmla="*/ 3123839 h 6857999"/>
              <a:gd name="connsiteX10" fmla="*/ 1774487 w 6858000"/>
              <a:gd name="connsiteY10" fmla="*/ 2897977 h 6857999"/>
              <a:gd name="connsiteX11" fmla="*/ 1755193 w 6858000"/>
              <a:gd name="connsiteY11" fmla="*/ 2950693 h 6857999"/>
              <a:gd name="connsiteX12" fmla="*/ 1752619 w 6858000"/>
              <a:gd name="connsiteY12" fmla="*/ 2960703 h 6857999"/>
              <a:gd name="connsiteX13" fmla="*/ 1837996 w 6858000"/>
              <a:gd name="connsiteY13" fmla="*/ 2740123 h 6857999"/>
              <a:gd name="connsiteX14" fmla="*/ 1814128 w 6858000"/>
              <a:gd name="connsiteY14" fmla="*/ 2789671 h 6857999"/>
              <a:gd name="connsiteX15" fmla="*/ 1808865 w 6858000"/>
              <a:gd name="connsiteY15" fmla="*/ 2804052 h 6857999"/>
              <a:gd name="connsiteX16" fmla="*/ 1914887 w 6858000"/>
              <a:gd name="connsiteY16" fmla="*/ 2592095 h 6857999"/>
              <a:gd name="connsiteX17" fmla="*/ 1887929 w 6858000"/>
              <a:gd name="connsiteY17" fmla="*/ 2636469 h 6857999"/>
              <a:gd name="connsiteX18" fmla="*/ 1879154 w 6858000"/>
              <a:gd name="connsiteY18" fmla="*/ 2654686 h 6857999"/>
              <a:gd name="connsiteX19" fmla="*/ 2004484 w 6858000"/>
              <a:gd name="connsiteY19" fmla="*/ 2453497 h 6857999"/>
              <a:gd name="connsiteX20" fmla="*/ 1975717 w 6858000"/>
              <a:gd name="connsiteY20" fmla="*/ 2491967 h 6857999"/>
              <a:gd name="connsiteX21" fmla="*/ 1962697 w 6858000"/>
              <a:gd name="connsiteY21" fmla="*/ 2513397 h 6857999"/>
              <a:gd name="connsiteX22" fmla="*/ 2106038 w 6858000"/>
              <a:gd name="connsiteY22" fmla="*/ 2324665 h 6857999"/>
              <a:gd name="connsiteX23" fmla="*/ 2076609 w 6858000"/>
              <a:gd name="connsiteY23" fmla="*/ 2357046 h 6857999"/>
              <a:gd name="connsiteX24" fmla="*/ 2058711 w 6858000"/>
              <a:gd name="connsiteY24" fmla="*/ 2380980 h 6857999"/>
              <a:gd name="connsiteX25" fmla="*/ 2218780 w 6858000"/>
              <a:gd name="connsiteY25" fmla="*/ 2206180 h 6857999"/>
              <a:gd name="connsiteX26" fmla="*/ 2189725 w 6858000"/>
              <a:gd name="connsiteY26" fmla="*/ 2232587 h 6857999"/>
              <a:gd name="connsiteX27" fmla="*/ 2166422 w 6858000"/>
              <a:gd name="connsiteY27" fmla="*/ 2258226 h 6857999"/>
              <a:gd name="connsiteX28" fmla="*/ 2341927 w 6858000"/>
              <a:gd name="connsiteY28" fmla="*/ 2098725 h 6857999"/>
              <a:gd name="connsiteX29" fmla="*/ 2314184 w 6858000"/>
              <a:gd name="connsiteY29" fmla="*/ 2119471 h 6857999"/>
              <a:gd name="connsiteX30" fmla="*/ 2285071 w 6858000"/>
              <a:gd name="connsiteY30" fmla="*/ 2145930 h 6857999"/>
              <a:gd name="connsiteX31" fmla="*/ 2474693 w 6858000"/>
              <a:gd name="connsiteY31" fmla="*/ 2003034 h 6857999"/>
              <a:gd name="connsiteX32" fmla="*/ 2449105 w 6858000"/>
              <a:gd name="connsiteY32" fmla="*/ 2018579 h 6857999"/>
              <a:gd name="connsiteX33" fmla="*/ 2413932 w 6858000"/>
              <a:gd name="connsiteY33" fmla="*/ 2044881 h 6857999"/>
              <a:gd name="connsiteX34" fmla="*/ 3429000 w 6858000"/>
              <a:gd name="connsiteY34" fmla="*/ 1970412 h 6857999"/>
              <a:gd name="connsiteX35" fmla="*/ 4922700 w 6858000"/>
              <a:gd name="connsiteY35" fmla="*/ 3318349 h 6857999"/>
              <a:gd name="connsiteX36" fmla="*/ 4924680 w 6858000"/>
              <a:gd name="connsiteY36" fmla="*/ 3357563 h 6857999"/>
              <a:gd name="connsiteX37" fmla="*/ 3429000 w 6858000"/>
              <a:gd name="connsiteY37" fmla="*/ 3357563 h 6857999"/>
              <a:gd name="connsiteX38" fmla="*/ 2616292 w 6858000"/>
              <a:gd name="connsiteY38" fmla="*/ 1919864 h 6857999"/>
              <a:gd name="connsiteX39" fmla="*/ 2593607 w 6858000"/>
              <a:gd name="connsiteY39" fmla="*/ 1930792 h 6857999"/>
              <a:gd name="connsiteX40" fmla="*/ 2552321 w 6858000"/>
              <a:gd name="connsiteY40" fmla="*/ 1955873 h 6857999"/>
              <a:gd name="connsiteX41" fmla="*/ 2765931 w 6858000"/>
              <a:gd name="connsiteY41" fmla="*/ 1849992 h 6857999"/>
              <a:gd name="connsiteX42" fmla="*/ 2746809 w 6858000"/>
              <a:gd name="connsiteY42" fmla="*/ 1856990 h 6857999"/>
              <a:gd name="connsiteX43" fmla="*/ 2699663 w 6858000"/>
              <a:gd name="connsiteY43" fmla="*/ 1879702 h 6857999"/>
              <a:gd name="connsiteX44" fmla="*/ 2922818 w 6858000"/>
              <a:gd name="connsiteY44" fmla="*/ 1794202 h 6857999"/>
              <a:gd name="connsiteX45" fmla="*/ 2907830 w 6858000"/>
              <a:gd name="connsiteY45" fmla="*/ 1798056 h 6857999"/>
              <a:gd name="connsiteX46" fmla="*/ 2855633 w 6858000"/>
              <a:gd name="connsiteY46" fmla="*/ 1817160 h 6857999"/>
              <a:gd name="connsiteX47" fmla="*/ 3086159 w 6858000"/>
              <a:gd name="connsiteY47" fmla="*/ 1753286 h 6857999"/>
              <a:gd name="connsiteX48" fmla="*/ 3075790 w 6858000"/>
              <a:gd name="connsiteY48" fmla="*/ 1754869 h 6857999"/>
              <a:gd name="connsiteX49" fmla="*/ 3020653 w 6858000"/>
              <a:gd name="connsiteY49" fmla="*/ 1769046 h 6857999"/>
              <a:gd name="connsiteX50" fmla="*/ 3255157 w 6858000"/>
              <a:gd name="connsiteY50" fmla="*/ 1728040 h 6857999"/>
              <a:gd name="connsiteX51" fmla="*/ 3249807 w 6858000"/>
              <a:gd name="connsiteY51" fmla="*/ 1728311 h 6857999"/>
              <a:gd name="connsiteX52" fmla="*/ 3198395 w 6858000"/>
              <a:gd name="connsiteY52" fmla="*/ 1736157 h 6857999"/>
              <a:gd name="connsiteX53" fmla="*/ 3429000 w 6858000"/>
              <a:gd name="connsiteY53" fmla="*/ 1719262 h 6857999"/>
              <a:gd name="connsiteX54" fmla="*/ 3428546 w 6858000"/>
              <a:gd name="connsiteY54" fmla="*/ 1719285 h 6857999"/>
              <a:gd name="connsiteX55" fmla="*/ 3429000 w 6858000"/>
              <a:gd name="connsiteY55" fmla="*/ 1719264 h 6857999"/>
              <a:gd name="connsiteX56" fmla="*/ 3429000 w 6858000"/>
              <a:gd name="connsiteY56" fmla="*/ 1970412 h 6857999"/>
              <a:gd name="connsiteX57" fmla="*/ 1935300 w 6858000"/>
              <a:gd name="connsiteY57" fmla="*/ 3318349 h 6857999"/>
              <a:gd name="connsiteX58" fmla="*/ 1933320 w 6858000"/>
              <a:gd name="connsiteY58" fmla="*/ 3357563 h 6857999"/>
              <a:gd name="connsiteX59" fmla="*/ 1682172 w 6858000"/>
              <a:gd name="connsiteY59" fmla="*/ 3357563 h 6857999"/>
              <a:gd name="connsiteX60" fmla="*/ 1683702 w 6858000"/>
              <a:gd name="connsiteY60" fmla="*/ 3327259 h 6857999"/>
              <a:gd name="connsiteX61" fmla="*/ 1682171 w 6858000"/>
              <a:gd name="connsiteY61" fmla="*/ 3357563 h 6857999"/>
              <a:gd name="connsiteX62" fmla="*/ 1682172 w 6858000"/>
              <a:gd name="connsiteY62" fmla="*/ 3357563 h 6857999"/>
              <a:gd name="connsiteX63" fmla="*/ 1676400 w 6858000"/>
              <a:gd name="connsiteY63" fmla="*/ 3471863 h 6857999"/>
              <a:gd name="connsiteX64" fmla="*/ 1685448 w 6858000"/>
              <a:gd name="connsiteY64" fmla="*/ 3651055 h 6857999"/>
              <a:gd name="connsiteX65" fmla="*/ 3429000 w 6858000"/>
              <a:gd name="connsiteY65" fmla="*/ 5224462 h 6857999"/>
              <a:gd name="connsiteX66" fmla="*/ 3429000 w 6858000"/>
              <a:gd name="connsiteY66" fmla="*/ 4973315 h 6857999"/>
              <a:gd name="connsiteX67" fmla="*/ 4930452 w 6858000"/>
              <a:gd name="connsiteY67" fmla="*/ 3471863 h 6857999"/>
              <a:gd name="connsiteX68" fmla="*/ 4924680 w 6858000"/>
              <a:gd name="connsiteY68" fmla="*/ 3357563 h 6857999"/>
              <a:gd name="connsiteX69" fmla="*/ 5175828 w 6858000"/>
              <a:gd name="connsiteY69" fmla="*/ 3357563 h 6857999"/>
              <a:gd name="connsiteX70" fmla="*/ 5172551 w 6858000"/>
              <a:gd name="connsiteY70" fmla="*/ 3292669 h 6857999"/>
              <a:gd name="connsiteX71" fmla="*/ 5146785 w 6858000"/>
              <a:gd name="connsiteY71" fmla="*/ 3123839 h 6857999"/>
              <a:gd name="connsiteX72" fmla="*/ 5133289 w 6858000"/>
              <a:gd name="connsiteY72" fmla="*/ 3069243 h 6857999"/>
              <a:gd name="connsiteX73" fmla="*/ 5105380 w 6858000"/>
              <a:gd name="connsiteY73" fmla="*/ 2960703 h 6857999"/>
              <a:gd name="connsiteX74" fmla="*/ 5083512 w 6858000"/>
              <a:gd name="connsiteY74" fmla="*/ 2897977 h 6857999"/>
              <a:gd name="connsiteX75" fmla="*/ 5049135 w 6858000"/>
              <a:gd name="connsiteY75" fmla="*/ 2804052 h 6857999"/>
              <a:gd name="connsiteX76" fmla="*/ 5020003 w 6858000"/>
              <a:gd name="connsiteY76" fmla="*/ 2740123 h 6857999"/>
              <a:gd name="connsiteX77" fmla="*/ 4978846 w 6858000"/>
              <a:gd name="connsiteY77" fmla="*/ 2654686 h 6857999"/>
              <a:gd name="connsiteX78" fmla="*/ 4943112 w 6858000"/>
              <a:gd name="connsiteY78" fmla="*/ 2592095 h 6857999"/>
              <a:gd name="connsiteX79" fmla="*/ 4895302 w 6858000"/>
              <a:gd name="connsiteY79" fmla="*/ 2513397 h 6857999"/>
              <a:gd name="connsiteX80" fmla="*/ 4853516 w 6858000"/>
              <a:gd name="connsiteY80" fmla="*/ 2453497 h 6857999"/>
              <a:gd name="connsiteX81" fmla="*/ 4799289 w 6858000"/>
              <a:gd name="connsiteY81" fmla="*/ 2380980 h 6857999"/>
              <a:gd name="connsiteX82" fmla="*/ 4751962 w 6858000"/>
              <a:gd name="connsiteY82" fmla="*/ 2324665 h 6857999"/>
              <a:gd name="connsiteX83" fmla="*/ 4691578 w 6858000"/>
              <a:gd name="connsiteY83" fmla="*/ 2258226 h 6857999"/>
              <a:gd name="connsiteX84" fmla="*/ 4639220 w 6858000"/>
              <a:gd name="connsiteY84" fmla="*/ 2206180 h 6857999"/>
              <a:gd name="connsiteX85" fmla="*/ 4572929 w 6858000"/>
              <a:gd name="connsiteY85" fmla="*/ 2145930 h 6857999"/>
              <a:gd name="connsiteX86" fmla="*/ 4516073 w 6858000"/>
              <a:gd name="connsiteY86" fmla="*/ 2098725 h 6857999"/>
              <a:gd name="connsiteX87" fmla="*/ 4444069 w 6858000"/>
              <a:gd name="connsiteY87" fmla="*/ 2044881 h 6857999"/>
              <a:gd name="connsiteX88" fmla="*/ 4383307 w 6858000"/>
              <a:gd name="connsiteY88" fmla="*/ 2003033 h 6857999"/>
              <a:gd name="connsiteX89" fmla="*/ 4305680 w 6858000"/>
              <a:gd name="connsiteY89" fmla="*/ 1955874 h 6857999"/>
              <a:gd name="connsiteX90" fmla="*/ 4241708 w 6858000"/>
              <a:gd name="connsiteY90" fmla="*/ 1919864 h 6857999"/>
              <a:gd name="connsiteX91" fmla="*/ 4158337 w 6858000"/>
              <a:gd name="connsiteY91" fmla="*/ 1879702 h 6857999"/>
              <a:gd name="connsiteX92" fmla="*/ 4092069 w 6858000"/>
              <a:gd name="connsiteY92" fmla="*/ 1849992 h 6857999"/>
              <a:gd name="connsiteX93" fmla="*/ 4002367 w 6858000"/>
              <a:gd name="connsiteY93" fmla="*/ 1817160 h 6857999"/>
              <a:gd name="connsiteX94" fmla="*/ 3935182 w 6858000"/>
              <a:gd name="connsiteY94" fmla="*/ 1794202 h 6857999"/>
              <a:gd name="connsiteX95" fmla="*/ 3837346 w 6858000"/>
              <a:gd name="connsiteY95" fmla="*/ 1769046 h 6857999"/>
              <a:gd name="connsiteX96" fmla="*/ 3771841 w 6858000"/>
              <a:gd name="connsiteY96" fmla="*/ 1753286 h 6857999"/>
              <a:gd name="connsiteX97" fmla="*/ 3659604 w 6858000"/>
              <a:gd name="connsiteY97" fmla="*/ 1736157 h 6857999"/>
              <a:gd name="connsiteX98" fmla="*/ 3602843 w 6858000"/>
              <a:gd name="connsiteY98" fmla="*/ 1728040 h 6857999"/>
              <a:gd name="connsiteX99" fmla="*/ 3429454 w 6858000"/>
              <a:gd name="connsiteY99" fmla="*/ 1719285 h 6857999"/>
              <a:gd name="connsiteX100" fmla="*/ 3429000 w 6858000"/>
              <a:gd name="connsiteY100" fmla="*/ 1719264 h 6857999"/>
              <a:gd name="connsiteX101" fmla="*/ 3429000 w 6858000"/>
              <a:gd name="connsiteY101" fmla="*/ 0 h 6857999"/>
              <a:gd name="connsiteX102" fmla="*/ 6858000 w 6858000"/>
              <a:gd name="connsiteY102" fmla="*/ 0 h 6857999"/>
              <a:gd name="connsiteX103" fmla="*/ 6858000 w 6858000"/>
              <a:gd name="connsiteY103" fmla="*/ 3357563 h 6857999"/>
              <a:gd name="connsiteX104" fmla="*/ 6016193 w 6858000"/>
              <a:gd name="connsiteY104" fmla="*/ 3357563 h 6857999"/>
              <a:gd name="connsiteX105" fmla="*/ 6019800 w 6858000"/>
              <a:gd name="connsiteY105" fmla="*/ 3428999 h 6857999"/>
              <a:gd name="connsiteX106" fmla="*/ 3429000 w 6858000"/>
              <a:gd name="connsiteY106" fmla="*/ 6019799 h 6857999"/>
              <a:gd name="connsiteX107" fmla="*/ 3429000 w 6858000"/>
              <a:gd name="connsiteY107" fmla="*/ 6857999 h 6857999"/>
              <a:gd name="connsiteX108" fmla="*/ 0 w 6858000"/>
              <a:gd name="connsiteY108" fmla="*/ 6857999 h 6857999"/>
              <a:gd name="connsiteX109" fmla="*/ 0 w 6858000"/>
              <a:gd name="connsiteY109" fmla="*/ 3357563 h 6857999"/>
              <a:gd name="connsiteX110" fmla="*/ 841807 w 6858000"/>
              <a:gd name="connsiteY110" fmla="*/ 3357563 h 6857999"/>
              <a:gd name="connsiteX111" fmla="*/ 851576 w 6858000"/>
              <a:gd name="connsiteY111" fmla="*/ 3164105 h 6857999"/>
              <a:gd name="connsiteX112" fmla="*/ 3429000 w 6858000"/>
              <a:gd name="connsiteY112" fmla="*/ 8381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58000" h="6857999">
                <a:moveTo>
                  <a:pt x="5181162" y="3463191"/>
                </a:moveTo>
                <a:lnTo>
                  <a:pt x="5181600" y="3471863"/>
                </a:lnTo>
                <a:lnTo>
                  <a:pt x="5181600" y="3471862"/>
                </a:lnTo>
                <a:close/>
                <a:moveTo>
                  <a:pt x="1933320" y="3357563"/>
                </a:moveTo>
                <a:lnTo>
                  <a:pt x="3429000" y="3357563"/>
                </a:lnTo>
                <a:lnTo>
                  <a:pt x="3429000" y="4973315"/>
                </a:lnTo>
                <a:cubicBezTo>
                  <a:pt x="2599771" y="4973315"/>
                  <a:pt x="1927548" y="4301092"/>
                  <a:pt x="1927548" y="3471863"/>
                </a:cubicBezTo>
                <a:close/>
                <a:moveTo>
                  <a:pt x="1724711" y="3069243"/>
                </a:moveTo>
                <a:lnTo>
                  <a:pt x="1712006" y="3118652"/>
                </a:lnTo>
                <a:lnTo>
                  <a:pt x="1711215" y="3123839"/>
                </a:lnTo>
                <a:close/>
                <a:moveTo>
                  <a:pt x="1774487" y="2897977"/>
                </a:moveTo>
                <a:lnTo>
                  <a:pt x="1755193" y="2950693"/>
                </a:lnTo>
                <a:lnTo>
                  <a:pt x="1752619" y="2960703"/>
                </a:lnTo>
                <a:close/>
                <a:moveTo>
                  <a:pt x="1837996" y="2740123"/>
                </a:moveTo>
                <a:lnTo>
                  <a:pt x="1814128" y="2789671"/>
                </a:lnTo>
                <a:lnTo>
                  <a:pt x="1808865" y="2804052"/>
                </a:lnTo>
                <a:close/>
                <a:moveTo>
                  <a:pt x="1914887" y="2592095"/>
                </a:moveTo>
                <a:lnTo>
                  <a:pt x="1887929" y="2636469"/>
                </a:lnTo>
                <a:lnTo>
                  <a:pt x="1879154" y="2654686"/>
                </a:lnTo>
                <a:close/>
                <a:moveTo>
                  <a:pt x="2004484" y="2453497"/>
                </a:moveTo>
                <a:lnTo>
                  <a:pt x="1975717" y="2491967"/>
                </a:lnTo>
                <a:lnTo>
                  <a:pt x="1962697" y="2513397"/>
                </a:lnTo>
                <a:close/>
                <a:moveTo>
                  <a:pt x="2106038" y="2324665"/>
                </a:moveTo>
                <a:lnTo>
                  <a:pt x="2076609" y="2357046"/>
                </a:lnTo>
                <a:lnTo>
                  <a:pt x="2058711" y="2380980"/>
                </a:lnTo>
                <a:close/>
                <a:moveTo>
                  <a:pt x="2218780" y="2206180"/>
                </a:moveTo>
                <a:lnTo>
                  <a:pt x="2189725" y="2232587"/>
                </a:lnTo>
                <a:lnTo>
                  <a:pt x="2166422" y="2258226"/>
                </a:lnTo>
                <a:close/>
                <a:moveTo>
                  <a:pt x="2341927" y="2098725"/>
                </a:moveTo>
                <a:lnTo>
                  <a:pt x="2314184" y="2119471"/>
                </a:lnTo>
                <a:lnTo>
                  <a:pt x="2285071" y="2145930"/>
                </a:lnTo>
                <a:close/>
                <a:moveTo>
                  <a:pt x="2474693" y="2003034"/>
                </a:moveTo>
                <a:lnTo>
                  <a:pt x="2449105" y="2018579"/>
                </a:lnTo>
                <a:lnTo>
                  <a:pt x="2413932" y="2044881"/>
                </a:lnTo>
                <a:close/>
                <a:moveTo>
                  <a:pt x="3429000" y="1970412"/>
                </a:moveTo>
                <a:cubicBezTo>
                  <a:pt x="4206402" y="1970412"/>
                  <a:pt x="4845811" y="2561232"/>
                  <a:pt x="4922700" y="3318349"/>
                </a:cubicBezTo>
                <a:lnTo>
                  <a:pt x="4924680" y="3357563"/>
                </a:lnTo>
                <a:lnTo>
                  <a:pt x="3429000" y="3357563"/>
                </a:lnTo>
                <a:close/>
                <a:moveTo>
                  <a:pt x="2616292" y="1919864"/>
                </a:moveTo>
                <a:lnTo>
                  <a:pt x="2593607" y="1930792"/>
                </a:lnTo>
                <a:lnTo>
                  <a:pt x="2552321" y="1955873"/>
                </a:lnTo>
                <a:close/>
                <a:moveTo>
                  <a:pt x="2765931" y="1849992"/>
                </a:moveTo>
                <a:lnTo>
                  <a:pt x="2746809" y="1856990"/>
                </a:lnTo>
                <a:lnTo>
                  <a:pt x="2699663" y="1879702"/>
                </a:lnTo>
                <a:close/>
                <a:moveTo>
                  <a:pt x="2922818" y="1794202"/>
                </a:moveTo>
                <a:lnTo>
                  <a:pt x="2907830" y="1798056"/>
                </a:lnTo>
                <a:lnTo>
                  <a:pt x="2855633" y="1817160"/>
                </a:lnTo>
                <a:close/>
                <a:moveTo>
                  <a:pt x="3086159" y="1753286"/>
                </a:moveTo>
                <a:lnTo>
                  <a:pt x="3075790" y="1754869"/>
                </a:lnTo>
                <a:lnTo>
                  <a:pt x="3020653" y="1769046"/>
                </a:lnTo>
                <a:close/>
                <a:moveTo>
                  <a:pt x="3255157" y="1728040"/>
                </a:moveTo>
                <a:lnTo>
                  <a:pt x="3249807" y="1728311"/>
                </a:lnTo>
                <a:lnTo>
                  <a:pt x="3198395" y="1736157"/>
                </a:lnTo>
                <a:close/>
                <a:moveTo>
                  <a:pt x="3429000" y="1719262"/>
                </a:moveTo>
                <a:lnTo>
                  <a:pt x="3428546" y="1719285"/>
                </a:lnTo>
                <a:lnTo>
                  <a:pt x="3429000" y="1719264"/>
                </a:lnTo>
                <a:lnTo>
                  <a:pt x="3429000" y="1970412"/>
                </a:lnTo>
                <a:cubicBezTo>
                  <a:pt x="2651598" y="1970412"/>
                  <a:pt x="2012189" y="2561232"/>
                  <a:pt x="1935300" y="3318349"/>
                </a:cubicBezTo>
                <a:lnTo>
                  <a:pt x="1933320" y="3357563"/>
                </a:lnTo>
                <a:lnTo>
                  <a:pt x="1682172" y="3357563"/>
                </a:lnTo>
                <a:lnTo>
                  <a:pt x="1683702" y="3327259"/>
                </a:lnTo>
                <a:lnTo>
                  <a:pt x="1682171" y="3357563"/>
                </a:lnTo>
                <a:lnTo>
                  <a:pt x="1682172" y="3357563"/>
                </a:lnTo>
                <a:lnTo>
                  <a:pt x="1676400" y="3471863"/>
                </a:lnTo>
                <a:lnTo>
                  <a:pt x="1685448" y="3651055"/>
                </a:lnTo>
                <a:cubicBezTo>
                  <a:pt x="1775199" y="4534814"/>
                  <a:pt x="2521562" y="5224462"/>
                  <a:pt x="3429000" y="5224462"/>
                </a:cubicBezTo>
                <a:lnTo>
                  <a:pt x="3429000" y="4973315"/>
                </a:lnTo>
                <a:cubicBezTo>
                  <a:pt x="4258229" y="4973315"/>
                  <a:pt x="4930452" y="4301092"/>
                  <a:pt x="4930452" y="3471863"/>
                </a:cubicBezTo>
                <a:lnTo>
                  <a:pt x="4924680" y="3357563"/>
                </a:lnTo>
                <a:lnTo>
                  <a:pt x="5175828" y="3357563"/>
                </a:lnTo>
                <a:lnTo>
                  <a:pt x="5172551" y="3292669"/>
                </a:lnTo>
                <a:lnTo>
                  <a:pt x="5146785" y="3123839"/>
                </a:lnTo>
                <a:lnTo>
                  <a:pt x="5133289" y="3069243"/>
                </a:lnTo>
                <a:lnTo>
                  <a:pt x="5105380" y="2960703"/>
                </a:lnTo>
                <a:lnTo>
                  <a:pt x="5083512" y="2897977"/>
                </a:lnTo>
                <a:lnTo>
                  <a:pt x="5049135" y="2804052"/>
                </a:lnTo>
                <a:lnTo>
                  <a:pt x="5020003" y="2740123"/>
                </a:lnTo>
                <a:lnTo>
                  <a:pt x="4978846" y="2654686"/>
                </a:lnTo>
                <a:lnTo>
                  <a:pt x="4943112" y="2592095"/>
                </a:lnTo>
                <a:lnTo>
                  <a:pt x="4895302" y="2513397"/>
                </a:lnTo>
                <a:lnTo>
                  <a:pt x="4853516" y="2453497"/>
                </a:lnTo>
                <a:lnTo>
                  <a:pt x="4799289" y="2380980"/>
                </a:lnTo>
                <a:lnTo>
                  <a:pt x="4751962" y="2324665"/>
                </a:lnTo>
                <a:lnTo>
                  <a:pt x="4691578" y="2258226"/>
                </a:lnTo>
                <a:lnTo>
                  <a:pt x="4639220" y="2206180"/>
                </a:lnTo>
                <a:lnTo>
                  <a:pt x="4572929" y="2145930"/>
                </a:lnTo>
                <a:lnTo>
                  <a:pt x="4516073" y="2098725"/>
                </a:lnTo>
                <a:lnTo>
                  <a:pt x="4444069" y="2044881"/>
                </a:lnTo>
                <a:lnTo>
                  <a:pt x="4383307" y="2003033"/>
                </a:lnTo>
                <a:lnTo>
                  <a:pt x="4305680" y="1955874"/>
                </a:lnTo>
                <a:lnTo>
                  <a:pt x="4241708" y="1919864"/>
                </a:lnTo>
                <a:lnTo>
                  <a:pt x="4158337" y="1879702"/>
                </a:lnTo>
                <a:lnTo>
                  <a:pt x="4092069" y="1849992"/>
                </a:lnTo>
                <a:lnTo>
                  <a:pt x="4002367" y="1817160"/>
                </a:lnTo>
                <a:lnTo>
                  <a:pt x="3935182" y="1794202"/>
                </a:lnTo>
                <a:lnTo>
                  <a:pt x="3837346" y="1769046"/>
                </a:lnTo>
                <a:lnTo>
                  <a:pt x="3771841" y="1753286"/>
                </a:lnTo>
                <a:lnTo>
                  <a:pt x="3659604" y="1736157"/>
                </a:lnTo>
                <a:lnTo>
                  <a:pt x="3602843" y="1728040"/>
                </a:lnTo>
                <a:lnTo>
                  <a:pt x="3429454" y="1719285"/>
                </a:lnTo>
                <a:lnTo>
                  <a:pt x="3429000" y="1719264"/>
                </a:lnTo>
                <a:close/>
                <a:moveTo>
                  <a:pt x="3429000" y="0"/>
                </a:moveTo>
                <a:lnTo>
                  <a:pt x="6858000" y="0"/>
                </a:lnTo>
                <a:lnTo>
                  <a:pt x="6858000" y="3357563"/>
                </a:lnTo>
                <a:lnTo>
                  <a:pt x="6016193" y="3357563"/>
                </a:lnTo>
                <a:lnTo>
                  <a:pt x="6019800" y="3428999"/>
                </a:lnTo>
                <a:cubicBezTo>
                  <a:pt x="6019800" y="4859858"/>
                  <a:pt x="4859859" y="6019799"/>
                  <a:pt x="3429000" y="6019799"/>
                </a:cubicBezTo>
                <a:lnTo>
                  <a:pt x="3429000" y="6857999"/>
                </a:lnTo>
                <a:lnTo>
                  <a:pt x="0" y="6857999"/>
                </a:lnTo>
                <a:lnTo>
                  <a:pt x="0" y="3357563"/>
                </a:lnTo>
                <a:lnTo>
                  <a:pt x="841807" y="3357563"/>
                </a:lnTo>
                <a:lnTo>
                  <a:pt x="851576" y="3164105"/>
                </a:lnTo>
                <a:cubicBezTo>
                  <a:pt x="984251" y="1857679"/>
                  <a:pt x="2087570" y="838199"/>
                  <a:pt x="3429000" y="838199"/>
                </a:cubicBezTo>
                <a:close/>
              </a:path>
            </a:pathLst>
          </a:custGeom>
        </p:spPr>
      </p:pic>
      <p:grpSp>
        <p:nvGrpSpPr>
          <p:cNvPr id="8197" name="Group 8196"/>
          <p:cNvGrpSpPr/>
          <p:nvPr/>
        </p:nvGrpSpPr>
        <p:grpSpPr>
          <a:xfrm>
            <a:off x="6682973" y="673524"/>
            <a:ext cx="5311391" cy="5251490"/>
            <a:chOff x="6682973" y="673524"/>
            <a:chExt cx="5311391" cy="5251490"/>
          </a:xfrm>
        </p:grpSpPr>
        <p:cxnSp>
          <p:nvCxnSpPr>
            <p:cNvPr id="51" name="Straight Connector 50"/>
            <p:cNvCxnSpPr>
              <a:stCxn id="23" idx="0"/>
              <a:endCxn id="34" idx="1"/>
            </p:cNvCxnSpPr>
            <p:nvPr/>
          </p:nvCxnSpPr>
          <p:spPr>
            <a:xfrm>
              <a:off x="10022922" y="3709269"/>
              <a:ext cx="640462" cy="18703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8210" idx="3"/>
              <a:endCxn id="35" idx="1"/>
            </p:cNvCxnSpPr>
            <p:nvPr/>
          </p:nvCxnSpPr>
          <p:spPr>
            <a:xfrm>
              <a:off x="9870169" y="3052011"/>
              <a:ext cx="793215" cy="174965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206" idx="0"/>
              <a:endCxn id="36" idx="1"/>
            </p:cNvCxnSpPr>
            <p:nvPr/>
          </p:nvCxnSpPr>
          <p:spPr>
            <a:xfrm flipV="1">
              <a:off x="10163761" y="2384415"/>
              <a:ext cx="499623" cy="4684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8204" idx="1"/>
              <a:endCxn id="40" idx="3"/>
            </p:cNvCxnSpPr>
            <p:nvPr/>
          </p:nvCxnSpPr>
          <p:spPr>
            <a:xfrm flipH="1" flipV="1">
              <a:off x="8013953" y="2158368"/>
              <a:ext cx="578861" cy="528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8202" idx="1"/>
              <a:endCxn id="39" idx="3"/>
            </p:cNvCxnSpPr>
            <p:nvPr/>
          </p:nvCxnSpPr>
          <p:spPr>
            <a:xfrm flipH="1">
              <a:off x="8271844" y="3120593"/>
              <a:ext cx="581333" cy="10638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8200" idx="1"/>
              <a:endCxn id="37" idx="3"/>
            </p:cNvCxnSpPr>
            <p:nvPr/>
          </p:nvCxnSpPr>
          <p:spPr>
            <a:xfrm flipH="1" flipV="1">
              <a:off x="8529734" y="4001316"/>
              <a:ext cx="597093" cy="20809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198" idx="3"/>
              <a:endCxn id="38" idx="1"/>
            </p:cNvCxnSpPr>
            <p:nvPr/>
          </p:nvCxnSpPr>
          <p:spPr>
            <a:xfrm>
              <a:off x="9665078" y="5299645"/>
              <a:ext cx="539116" cy="187569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3" name="Straight Connector 8192"/>
            <p:cNvCxnSpPr>
              <a:stCxn id="24" idx="2"/>
              <a:endCxn id="41" idx="1"/>
            </p:cNvCxnSpPr>
            <p:nvPr/>
          </p:nvCxnSpPr>
          <p:spPr>
            <a:xfrm flipV="1">
              <a:off x="9459244" y="861093"/>
              <a:ext cx="523874" cy="329383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8445063" y="929682"/>
              <a:ext cx="1967518" cy="4995332"/>
              <a:chOff x="8445063" y="929682"/>
              <a:chExt cx="1967518" cy="499533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8445063" y="929682"/>
                <a:ext cx="1967518" cy="4995332"/>
                <a:chOff x="8445063" y="929682"/>
                <a:chExt cx="1967518" cy="4995332"/>
              </a:xfrm>
            </p:grpSpPr>
            <p:sp>
              <p:nvSpPr>
                <p:cNvPr id="16" name="Freeform: Shape 15"/>
                <p:cNvSpPr/>
                <p:nvPr/>
              </p:nvSpPr>
              <p:spPr>
                <a:xfrm rot="5400000">
                  <a:off x="8603226" y="4653488"/>
                  <a:ext cx="1424108" cy="1118944"/>
                </a:xfrm>
                <a:custGeom>
                  <a:avLst/>
                  <a:gdLst>
                    <a:gd name="connsiteX0" fmla="*/ 1424108 w 1424108"/>
                    <a:gd name="connsiteY0" fmla="*/ 654709 h 1118944"/>
                    <a:gd name="connsiteX1" fmla="*/ 1405674 w 1424108"/>
                    <a:gd name="connsiteY1" fmla="*/ 741861 h 1118944"/>
                    <a:gd name="connsiteX2" fmla="*/ 1161154 w 1424108"/>
                    <a:gd name="connsiteY2" fmla="*/ 1028646 h 1118944"/>
                    <a:gd name="connsiteX3" fmla="*/ 822287 w 1424108"/>
                    <a:gd name="connsiteY3" fmla="*/ 1112276 h 1118944"/>
                    <a:gd name="connsiteX4" fmla="*/ 261831 w 1424108"/>
                    <a:gd name="connsiteY4" fmla="*/ 1063791 h 1118944"/>
                    <a:gd name="connsiteX5" fmla="*/ 0 w 1424108"/>
                    <a:gd name="connsiteY5" fmla="*/ 1026697 h 1118944"/>
                    <a:gd name="connsiteX6" fmla="*/ 145828 w 1424108"/>
                    <a:gd name="connsiteY6" fmla="*/ 910320 h 1118944"/>
                    <a:gd name="connsiteX7" fmla="*/ 226311 w 1424108"/>
                    <a:gd name="connsiteY7" fmla="*/ 728522 h 1118944"/>
                    <a:gd name="connsiteX8" fmla="*/ 135936 w 1424108"/>
                    <a:gd name="connsiteY8" fmla="*/ 313145 h 1118944"/>
                    <a:gd name="connsiteX9" fmla="*/ 136461 w 1424108"/>
                    <a:gd name="connsiteY9" fmla="*/ 254694 h 1118944"/>
                    <a:gd name="connsiteX10" fmla="*/ 217918 w 1424108"/>
                    <a:gd name="connsiteY10" fmla="*/ 63679 h 1118944"/>
                    <a:gd name="connsiteX11" fmla="*/ 246843 w 1424108"/>
                    <a:gd name="connsiteY11" fmla="*/ 42321 h 1118944"/>
                    <a:gd name="connsiteX12" fmla="*/ 498108 w 1424108"/>
                    <a:gd name="connsiteY12" fmla="*/ 6801 h 1118944"/>
                    <a:gd name="connsiteX13" fmla="*/ 1046275 w 1424108"/>
                    <a:gd name="connsiteY13" fmla="*/ 53037 h 1118944"/>
                    <a:gd name="connsiteX14" fmla="*/ 1417064 w 1424108"/>
                    <a:gd name="connsiteY14" fmla="*/ 483627 h 1118944"/>
                    <a:gd name="connsiteX15" fmla="*/ 1424108 w 1424108"/>
                    <a:gd name="connsiteY15" fmla="*/ 512328 h 1118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24108" h="1118944">
                      <a:moveTo>
                        <a:pt x="1424108" y="654709"/>
                      </a:moveTo>
                      <a:cubicBezTo>
                        <a:pt x="1418038" y="683784"/>
                        <a:pt x="1413018" y="713160"/>
                        <a:pt x="1405674" y="741861"/>
                      </a:cubicBezTo>
                      <a:cubicBezTo>
                        <a:pt x="1370903" y="877197"/>
                        <a:pt x="1281053" y="966073"/>
                        <a:pt x="1161154" y="1028646"/>
                      </a:cubicBezTo>
                      <a:cubicBezTo>
                        <a:pt x="1055117" y="1083949"/>
                        <a:pt x="939039" y="1098487"/>
                        <a:pt x="822287" y="1112276"/>
                      </a:cubicBezTo>
                      <a:cubicBezTo>
                        <a:pt x="631796" y="1134757"/>
                        <a:pt x="447600" y="1095790"/>
                        <a:pt x="261831" y="1063791"/>
                      </a:cubicBezTo>
                      <a:cubicBezTo>
                        <a:pt x="175128" y="1048804"/>
                        <a:pt x="87602" y="1038987"/>
                        <a:pt x="0" y="1026697"/>
                      </a:cubicBezTo>
                      <a:cubicBezTo>
                        <a:pt x="49234" y="987505"/>
                        <a:pt x="98393" y="949962"/>
                        <a:pt x="145828" y="910320"/>
                      </a:cubicBezTo>
                      <a:cubicBezTo>
                        <a:pt x="202031" y="863259"/>
                        <a:pt x="224812" y="801586"/>
                        <a:pt x="226311" y="728522"/>
                      </a:cubicBezTo>
                      <a:cubicBezTo>
                        <a:pt x="229233" y="582544"/>
                        <a:pt x="204354" y="443236"/>
                        <a:pt x="135936" y="313145"/>
                      </a:cubicBezTo>
                      <a:cubicBezTo>
                        <a:pt x="125220" y="292837"/>
                        <a:pt x="123871" y="275676"/>
                        <a:pt x="136461" y="254694"/>
                      </a:cubicBezTo>
                      <a:cubicBezTo>
                        <a:pt x="171906" y="194744"/>
                        <a:pt x="209675" y="135768"/>
                        <a:pt x="217918" y="63679"/>
                      </a:cubicBezTo>
                      <a:cubicBezTo>
                        <a:pt x="218892" y="55286"/>
                        <a:pt x="235977" y="44045"/>
                        <a:pt x="246843" y="42321"/>
                      </a:cubicBezTo>
                      <a:cubicBezTo>
                        <a:pt x="330399" y="29058"/>
                        <a:pt x="413879" y="13246"/>
                        <a:pt x="498108" y="6801"/>
                      </a:cubicBezTo>
                      <a:cubicBezTo>
                        <a:pt x="682904" y="-7437"/>
                        <a:pt x="865900" y="-2566"/>
                        <a:pt x="1046275" y="53037"/>
                      </a:cubicBezTo>
                      <a:cubicBezTo>
                        <a:pt x="1262469" y="119732"/>
                        <a:pt x="1375549" y="269381"/>
                        <a:pt x="1417064" y="483627"/>
                      </a:cubicBezTo>
                      <a:cubicBezTo>
                        <a:pt x="1418863" y="493294"/>
                        <a:pt x="1421711" y="502736"/>
                        <a:pt x="1424108" y="512328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7" name="Freeform: Shape 16"/>
                <p:cNvSpPr/>
                <p:nvPr/>
              </p:nvSpPr>
              <p:spPr>
                <a:xfrm rot="5400000">
                  <a:off x="7880841" y="1493904"/>
                  <a:ext cx="1949804" cy="821360"/>
                </a:xfrm>
                <a:custGeom>
                  <a:avLst/>
                  <a:gdLst>
                    <a:gd name="connsiteX0" fmla="*/ 1949805 w 1949804"/>
                    <a:gd name="connsiteY0" fmla="*/ 611856 h 821360"/>
                    <a:gd name="connsiteX1" fmla="*/ 1556908 w 1949804"/>
                    <a:gd name="connsiteY1" fmla="*/ 784212 h 821360"/>
                    <a:gd name="connsiteX2" fmla="*/ 939200 w 1949804"/>
                    <a:gd name="connsiteY2" fmla="*/ 757684 h 821360"/>
                    <a:gd name="connsiteX3" fmla="*/ 387662 w 1949804"/>
                    <a:gd name="connsiteY3" fmla="*/ 715570 h 821360"/>
                    <a:gd name="connsiteX4" fmla="*/ 257046 w 1949804"/>
                    <a:gd name="connsiteY4" fmla="*/ 698859 h 821360"/>
                    <a:gd name="connsiteX5" fmla="*/ 6905 w 1949804"/>
                    <a:gd name="connsiteY5" fmla="*/ 408477 h 821360"/>
                    <a:gd name="connsiteX6" fmla="*/ 45723 w 1949804"/>
                    <a:gd name="connsiteY6" fmla="*/ 180667 h 821360"/>
                    <a:gd name="connsiteX7" fmla="*/ 171243 w 1949804"/>
                    <a:gd name="connsiteY7" fmla="*/ 112699 h 821360"/>
                    <a:gd name="connsiteX8" fmla="*/ 452258 w 1949804"/>
                    <a:gd name="connsiteY8" fmla="*/ 244739 h 821360"/>
                    <a:gd name="connsiteX9" fmla="*/ 557170 w 1949804"/>
                    <a:gd name="connsiteY9" fmla="*/ 365313 h 821360"/>
                    <a:gd name="connsiteX10" fmla="*/ 631433 w 1949804"/>
                    <a:gd name="connsiteY10" fmla="*/ 405704 h 821360"/>
                    <a:gd name="connsiteX11" fmla="*/ 768643 w 1949804"/>
                    <a:gd name="connsiteY11" fmla="*/ 320051 h 821360"/>
                    <a:gd name="connsiteX12" fmla="*/ 808360 w 1949804"/>
                    <a:gd name="connsiteY12" fmla="*/ 158261 h 821360"/>
                    <a:gd name="connsiteX13" fmla="*/ 1052431 w 1949804"/>
                    <a:gd name="connsiteY13" fmla="*/ 7937 h 821360"/>
                    <a:gd name="connsiteX14" fmla="*/ 1421122 w 1949804"/>
                    <a:gd name="connsiteY14" fmla="*/ 45406 h 821360"/>
                    <a:gd name="connsiteX15" fmla="*/ 1644285 w 1949804"/>
                    <a:gd name="connsiteY15" fmla="*/ 137054 h 821360"/>
                    <a:gd name="connsiteX16" fmla="*/ 1811096 w 1949804"/>
                    <a:gd name="connsiteY16" fmla="*/ 326196 h 821360"/>
                    <a:gd name="connsiteX17" fmla="*/ 1933693 w 1949804"/>
                    <a:gd name="connsiteY17" fmla="*/ 578135 h 821360"/>
                    <a:gd name="connsiteX18" fmla="*/ 1949805 w 1949804"/>
                    <a:gd name="connsiteY18" fmla="*/ 611856 h 821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949804" h="821360">
                      <a:moveTo>
                        <a:pt x="1949805" y="611856"/>
                      </a:moveTo>
                      <a:cubicBezTo>
                        <a:pt x="1828781" y="696161"/>
                        <a:pt x="1695617" y="745919"/>
                        <a:pt x="1556908" y="784212"/>
                      </a:cubicBezTo>
                      <a:cubicBezTo>
                        <a:pt x="1353461" y="841599"/>
                        <a:pt x="1136982" y="832299"/>
                        <a:pt x="939200" y="757684"/>
                      </a:cubicBezTo>
                      <a:cubicBezTo>
                        <a:pt x="754855" y="688817"/>
                        <a:pt x="574630" y="693463"/>
                        <a:pt x="387662" y="715570"/>
                      </a:cubicBezTo>
                      <a:cubicBezTo>
                        <a:pt x="343411" y="720838"/>
                        <a:pt x="298545" y="715097"/>
                        <a:pt x="257046" y="698859"/>
                      </a:cubicBezTo>
                      <a:cubicBezTo>
                        <a:pt x="126880" y="644829"/>
                        <a:pt x="38304" y="548534"/>
                        <a:pt x="6905" y="408477"/>
                      </a:cubicBezTo>
                      <a:cubicBezTo>
                        <a:pt x="-10855" y="328893"/>
                        <a:pt x="6905" y="251858"/>
                        <a:pt x="45723" y="180667"/>
                      </a:cubicBezTo>
                      <a:cubicBezTo>
                        <a:pt x="72400" y="131733"/>
                        <a:pt x="119086" y="118170"/>
                        <a:pt x="171243" y="112699"/>
                      </a:cubicBezTo>
                      <a:cubicBezTo>
                        <a:pt x="292192" y="99960"/>
                        <a:pt x="383240" y="145447"/>
                        <a:pt x="452258" y="244739"/>
                      </a:cubicBezTo>
                      <a:cubicBezTo>
                        <a:pt x="483253" y="288225"/>
                        <a:pt x="518388" y="328601"/>
                        <a:pt x="557170" y="365313"/>
                      </a:cubicBezTo>
                      <a:cubicBezTo>
                        <a:pt x="576729" y="384272"/>
                        <a:pt x="604980" y="396861"/>
                        <a:pt x="631433" y="405704"/>
                      </a:cubicBezTo>
                      <a:cubicBezTo>
                        <a:pt x="697752" y="427736"/>
                        <a:pt x="755454" y="388843"/>
                        <a:pt x="768643" y="320051"/>
                      </a:cubicBezTo>
                      <a:cubicBezTo>
                        <a:pt x="779059" y="265421"/>
                        <a:pt x="784979" y="207645"/>
                        <a:pt x="808360" y="158261"/>
                      </a:cubicBezTo>
                      <a:cubicBezTo>
                        <a:pt x="855720" y="58744"/>
                        <a:pt x="949916" y="24798"/>
                        <a:pt x="1052431" y="7937"/>
                      </a:cubicBezTo>
                      <a:cubicBezTo>
                        <a:pt x="1178850" y="-12896"/>
                        <a:pt x="1301447" y="9960"/>
                        <a:pt x="1421122" y="45406"/>
                      </a:cubicBezTo>
                      <a:cubicBezTo>
                        <a:pt x="1498405" y="68366"/>
                        <a:pt x="1573170" y="99068"/>
                        <a:pt x="1644285" y="137054"/>
                      </a:cubicBezTo>
                      <a:cubicBezTo>
                        <a:pt x="1721321" y="178045"/>
                        <a:pt x="1776999" y="241591"/>
                        <a:pt x="1811096" y="326196"/>
                      </a:cubicBezTo>
                      <a:cubicBezTo>
                        <a:pt x="1845942" y="412598"/>
                        <a:pt x="1892403" y="494280"/>
                        <a:pt x="1933693" y="578135"/>
                      </a:cubicBezTo>
                      <a:cubicBezTo>
                        <a:pt x="1939014" y="588926"/>
                        <a:pt x="1944109" y="599866"/>
                        <a:pt x="1949805" y="61185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8" name="Freeform: Shape 17"/>
                <p:cNvSpPr/>
                <p:nvPr/>
              </p:nvSpPr>
              <p:spPr>
                <a:xfrm rot="5400000">
                  <a:off x="8584460" y="3129571"/>
                  <a:ext cx="2052256" cy="1050714"/>
                </a:xfrm>
                <a:custGeom>
                  <a:avLst/>
                  <a:gdLst>
                    <a:gd name="connsiteX0" fmla="*/ 1979791 w 2052256"/>
                    <a:gd name="connsiteY0" fmla="*/ 503972 h 1050714"/>
                    <a:gd name="connsiteX1" fmla="*/ 1689933 w 2052256"/>
                    <a:gd name="connsiteY1" fmla="*/ 368411 h 1050714"/>
                    <a:gd name="connsiteX2" fmla="*/ 1421058 w 2052256"/>
                    <a:gd name="connsiteY2" fmla="*/ 292874 h 1050714"/>
                    <a:gd name="connsiteX3" fmla="*/ 1390484 w 2052256"/>
                    <a:gd name="connsiteY3" fmla="*/ 264773 h 1050714"/>
                    <a:gd name="connsiteX4" fmla="*/ 963866 w 2052256"/>
                    <a:gd name="connsiteY4" fmla="*/ 101859 h 1050714"/>
                    <a:gd name="connsiteX5" fmla="*/ 797430 w 2052256"/>
                    <a:gd name="connsiteY5" fmla="*/ 469576 h 1050714"/>
                    <a:gd name="connsiteX6" fmla="*/ 900994 w 2052256"/>
                    <a:gd name="connsiteY6" fmla="*/ 594946 h 1050714"/>
                    <a:gd name="connsiteX7" fmla="*/ 916580 w 2052256"/>
                    <a:gd name="connsiteY7" fmla="*/ 633314 h 1050714"/>
                    <a:gd name="connsiteX8" fmla="*/ 894849 w 2052256"/>
                    <a:gd name="connsiteY8" fmla="*/ 933738 h 1050714"/>
                    <a:gd name="connsiteX9" fmla="*/ 893575 w 2052256"/>
                    <a:gd name="connsiteY9" fmla="*/ 938608 h 1050714"/>
                    <a:gd name="connsiteX10" fmla="*/ 567148 w 2052256"/>
                    <a:gd name="connsiteY10" fmla="*/ 875811 h 1050714"/>
                    <a:gd name="connsiteX11" fmla="*/ 165859 w 2052256"/>
                    <a:gd name="connsiteY11" fmla="*/ 994437 h 1050714"/>
                    <a:gd name="connsiteX12" fmla="*/ 97516 w 2052256"/>
                    <a:gd name="connsiteY12" fmla="*/ 1050715 h 1050714"/>
                    <a:gd name="connsiteX13" fmla="*/ 66417 w 2052256"/>
                    <a:gd name="connsiteY13" fmla="*/ 964911 h 1050714"/>
                    <a:gd name="connsiteX14" fmla="*/ 22 w 2052256"/>
                    <a:gd name="connsiteY14" fmla="*/ 605662 h 1050714"/>
                    <a:gd name="connsiteX15" fmla="*/ 213594 w 2052256"/>
                    <a:gd name="connsiteY15" fmla="*/ 114523 h 1050714"/>
                    <a:gd name="connsiteX16" fmla="*/ 520837 w 2052256"/>
                    <a:gd name="connsiteY16" fmla="*/ 11859 h 1050714"/>
                    <a:gd name="connsiteX17" fmla="*/ 1081442 w 2052256"/>
                    <a:gd name="connsiteY17" fmla="*/ 17330 h 1050714"/>
                    <a:gd name="connsiteX18" fmla="*/ 1298761 w 2052256"/>
                    <a:gd name="connsiteY18" fmla="*/ 72109 h 1050714"/>
                    <a:gd name="connsiteX19" fmla="*/ 2019433 w 2052256"/>
                    <a:gd name="connsiteY19" fmla="*/ 296921 h 1050714"/>
                    <a:gd name="connsiteX20" fmla="*/ 2048658 w 2052256"/>
                    <a:gd name="connsiteY20" fmla="*/ 345555 h 1050714"/>
                    <a:gd name="connsiteX21" fmla="*/ 1979791 w 2052256"/>
                    <a:gd name="connsiteY21" fmla="*/ 503972 h 1050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052255" h="1050714">
                      <a:moveTo>
                        <a:pt x="1979791" y="503972"/>
                      </a:moveTo>
                      <a:cubicBezTo>
                        <a:pt x="1890391" y="429560"/>
                        <a:pt x="1788026" y="402357"/>
                        <a:pt x="1689933" y="368411"/>
                      </a:cubicBezTo>
                      <a:cubicBezTo>
                        <a:pt x="1602107" y="337836"/>
                        <a:pt x="1510459" y="318727"/>
                        <a:pt x="1421058" y="292874"/>
                      </a:cubicBezTo>
                      <a:cubicBezTo>
                        <a:pt x="1407592" y="287855"/>
                        <a:pt x="1396621" y="277770"/>
                        <a:pt x="1390484" y="264773"/>
                      </a:cubicBezTo>
                      <a:cubicBezTo>
                        <a:pt x="1325139" y="108154"/>
                        <a:pt x="1134573" y="34341"/>
                        <a:pt x="963866" y="101859"/>
                      </a:cubicBezTo>
                      <a:cubicBezTo>
                        <a:pt x="802376" y="165781"/>
                        <a:pt x="738305" y="325322"/>
                        <a:pt x="797430" y="469576"/>
                      </a:cubicBezTo>
                      <a:cubicBezTo>
                        <a:pt x="818638" y="521433"/>
                        <a:pt x="855731" y="561524"/>
                        <a:pt x="900994" y="594946"/>
                      </a:cubicBezTo>
                      <a:cubicBezTo>
                        <a:pt x="911777" y="604688"/>
                        <a:pt x="917517" y="618814"/>
                        <a:pt x="916580" y="633314"/>
                      </a:cubicBezTo>
                      <a:cubicBezTo>
                        <a:pt x="898595" y="732756"/>
                        <a:pt x="879112" y="831898"/>
                        <a:pt x="894849" y="933738"/>
                      </a:cubicBezTo>
                      <a:cubicBezTo>
                        <a:pt x="895373" y="937035"/>
                        <a:pt x="892975" y="940707"/>
                        <a:pt x="893575" y="938608"/>
                      </a:cubicBezTo>
                      <a:cubicBezTo>
                        <a:pt x="784091" y="917326"/>
                        <a:pt x="676257" y="892972"/>
                        <a:pt x="567148" y="875811"/>
                      </a:cubicBezTo>
                      <a:cubicBezTo>
                        <a:pt x="415850" y="852056"/>
                        <a:pt x="285908" y="908783"/>
                        <a:pt x="165859" y="994437"/>
                      </a:cubicBezTo>
                      <a:cubicBezTo>
                        <a:pt x="142778" y="1010998"/>
                        <a:pt x="121795" y="1030631"/>
                        <a:pt x="97516" y="1050715"/>
                      </a:cubicBezTo>
                      <a:cubicBezTo>
                        <a:pt x="88523" y="1026285"/>
                        <a:pt x="75035" y="996310"/>
                        <a:pt x="66417" y="964911"/>
                      </a:cubicBezTo>
                      <a:cubicBezTo>
                        <a:pt x="35018" y="846885"/>
                        <a:pt x="-1027" y="728934"/>
                        <a:pt x="22" y="605662"/>
                      </a:cubicBezTo>
                      <a:cubicBezTo>
                        <a:pt x="1746" y="412774"/>
                        <a:pt x="51579" y="237570"/>
                        <a:pt x="213594" y="114523"/>
                      </a:cubicBezTo>
                      <a:cubicBezTo>
                        <a:pt x="303518" y="46256"/>
                        <a:pt x="410304" y="20702"/>
                        <a:pt x="520837" y="11859"/>
                      </a:cubicBezTo>
                      <a:cubicBezTo>
                        <a:pt x="707805" y="-3128"/>
                        <a:pt x="895523" y="-6575"/>
                        <a:pt x="1081442" y="17330"/>
                      </a:cubicBezTo>
                      <a:cubicBezTo>
                        <a:pt x="1155031" y="26847"/>
                        <a:pt x="1227271" y="50152"/>
                        <a:pt x="1298761" y="72109"/>
                      </a:cubicBezTo>
                      <a:cubicBezTo>
                        <a:pt x="1539309" y="145922"/>
                        <a:pt x="1779034" y="221983"/>
                        <a:pt x="2019433" y="296921"/>
                      </a:cubicBezTo>
                      <a:cubicBezTo>
                        <a:pt x="2046860" y="305314"/>
                        <a:pt x="2058850" y="319926"/>
                        <a:pt x="2048658" y="345555"/>
                      </a:cubicBezTo>
                      <a:cubicBezTo>
                        <a:pt x="2027526" y="397786"/>
                        <a:pt x="2003696" y="449043"/>
                        <a:pt x="1979791" y="50397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9" name="Freeform: Shape 18"/>
                <p:cNvSpPr/>
                <p:nvPr/>
              </p:nvSpPr>
              <p:spPr>
                <a:xfrm rot="5400000">
                  <a:off x="8766713" y="3649737"/>
                  <a:ext cx="1139111" cy="950060"/>
                </a:xfrm>
                <a:custGeom>
                  <a:avLst/>
                  <a:gdLst>
                    <a:gd name="connsiteX0" fmla="*/ 178112 w 1139111"/>
                    <a:gd name="connsiteY0" fmla="*/ 919405 h 950060"/>
                    <a:gd name="connsiteX1" fmla="*/ 34082 w 1139111"/>
                    <a:gd name="connsiteY1" fmla="*/ 300723 h 950060"/>
                    <a:gd name="connsiteX2" fmla="*/ 341325 w 1139111"/>
                    <a:gd name="connsiteY2" fmla="*/ 275844 h 950060"/>
                    <a:gd name="connsiteX3" fmla="*/ 480559 w 1139111"/>
                    <a:gd name="connsiteY3" fmla="*/ 0 h 950060"/>
                    <a:gd name="connsiteX4" fmla="*/ 645421 w 1139111"/>
                    <a:gd name="connsiteY4" fmla="*/ 44363 h 950060"/>
                    <a:gd name="connsiteX5" fmla="*/ 943896 w 1139111"/>
                    <a:gd name="connsiteY5" fmla="*/ 151673 h 950060"/>
                    <a:gd name="connsiteX6" fmla="*/ 1045062 w 1139111"/>
                    <a:gd name="connsiteY6" fmla="*/ 250066 h 950060"/>
                    <a:gd name="connsiteX7" fmla="*/ 1138209 w 1139111"/>
                    <a:gd name="connsiteY7" fmla="*/ 609015 h 950060"/>
                    <a:gd name="connsiteX8" fmla="*/ 1032697 w 1139111"/>
                    <a:gd name="connsiteY8" fmla="*/ 853311 h 950060"/>
                    <a:gd name="connsiteX9" fmla="*/ 907252 w 1139111"/>
                    <a:gd name="connsiteY9" fmla="*/ 941437 h 950060"/>
                    <a:gd name="connsiteX10" fmla="*/ 859292 w 1139111"/>
                    <a:gd name="connsiteY10" fmla="*/ 935367 h 950060"/>
                    <a:gd name="connsiteX11" fmla="*/ 684014 w 1139111"/>
                    <a:gd name="connsiteY11" fmla="*/ 797258 h 950060"/>
                    <a:gd name="connsiteX12" fmla="*/ 386363 w 1139111"/>
                    <a:gd name="connsiteY12" fmla="*/ 763086 h 950060"/>
                    <a:gd name="connsiteX13" fmla="*/ 232741 w 1139111"/>
                    <a:gd name="connsiteY13" fmla="*/ 858631 h 950060"/>
                    <a:gd name="connsiteX14" fmla="*/ 178112 w 1139111"/>
                    <a:gd name="connsiteY14" fmla="*/ 919405 h 950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139111" h="950059">
                      <a:moveTo>
                        <a:pt x="178112" y="919405"/>
                      </a:moveTo>
                      <a:cubicBezTo>
                        <a:pt x="18870" y="784518"/>
                        <a:pt x="-45426" y="509723"/>
                        <a:pt x="34082" y="300723"/>
                      </a:cubicBezTo>
                      <a:cubicBezTo>
                        <a:pt x="139744" y="336618"/>
                        <a:pt x="244356" y="335794"/>
                        <a:pt x="341325" y="275844"/>
                      </a:cubicBezTo>
                      <a:cubicBezTo>
                        <a:pt x="441142" y="214396"/>
                        <a:pt x="487978" y="122672"/>
                        <a:pt x="480559" y="0"/>
                      </a:cubicBezTo>
                      <a:cubicBezTo>
                        <a:pt x="538111" y="14987"/>
                        <a:pt x="592965" y="26678"/>
                        <a:pt x="645421" y="44363"/>
                      </a:cubicBezTo>
                      <a:cubicBezTo>
                        <a:pt x="745612" y="78085"/>
                        <a:pt x="844979" y="114204"/>
                        <a:pt x="943896" y="151673"/>
                      </a:cubicBezTo>
                      <a:cubicBezTo>
                        <a:pt x="990732" y="169358"/>
                        <a:pt x="1021906" y="202481"/>
                        <a:pt x="1045062" y="250066"/>
                      </a:cubicBezTo>
                      <a:cubicBezTo>
                        <a:pt x="1099616" y="362352"/>
                        <a:pt x="1131277" y="484372"/>
                        <a:pt x="1138209" y="609015"/>
                      </a:cubicBezTo>
                      <a:cubicBezTo>
                        <a:pt x="1144503" y="710180"/>
                        <a:pt x="1118800" y="793736"/>
                        <a:pt x="1032697" y="853311"/>
                      </a:cubicBezTo>
                      <a:cubicBezTo>
                        <a:pt x="990657" y="882311"/>
                        <a:pt x="948542" y="911387"/>
                        <a:pt x="907252" y="941437"/>
                      </a:cubicBezTo>
                      <a:cubicBezTo>
                        <a:pt x="888218" y="955300"/>
                        <a:pt x="875179" y="951853"/>
                        <a:pt x="859292" y="935367"/>
                      </a:cubicBezTo>
                      <a:cubicBezTo>
                        <a:pt x="807360" y="881337"/>
                        <a:pt x="754380" y="828731"/>
                        <a:pt x="684014" y="797258"/>
                      </a:cubicBezTo>
                      <a:cubicBezTo>
                        <a:pt x="588169" y="754393"/>
                        <a:pt x="490750" y="733036"/>
                        <a:pt x="386363" y="763086"/>
                      </a:cubicBezTo>
                      <a:cubicBezTo>
                        <a:pt x="327402" y="780329"/>
                        <a:pt x="274279" y="813369"/>
                        <a:pt x="232741" y="858631"/>
                      </a:cubicBezTo>
                      <a:cubicBezTo>
                        <a:pt x="214606" y="878490"/>
                        <a:pt x="196397" y="899172"/>
                        <a:pt x="178112" y="919405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/>
                <p:cNvSpPr/>
                <p:nvPr/>
              </p:nvSpPr>
              <p:spPr>
                <a:xfrm rot="5400000">
                  <a:off x="9056892" y="1761551"/>
                  <a:ext cx="1016635" cy="917990"/>
                </a:xfrm>
                <a:custGeom>
                  <a:avLst/>
                  <a:gdLst>
                    <a:gd name="connsiteX0" fmla="*/ 1016635 w 1016635"/>
                    <a:gd name="connsiteY0" fmla="*/ 57711 h 917990"/>
                    <a:gd name="connsiteX1" fmla="*/ 911723 w 1016635"/>
                    <a:gd name="connsiteY1" fmla="*/ 722255 h 917990"/>
                    <a:gd name="connsiteX2" fmla="*/ 963655 w 1016635"/>
                    <a:gd name="connsiteY2" fmla="*/ 917991 h 917990"/>
                    <a:gd name="connsiteX3" fmla="*/ 874629 w 1016635"/>
                    <a:gd name="connsiteY3" fmla="*/ 857067 h 917990"/>
                    <a:gd name="connsiteX4" fmla="*/ 511633 w 1016635"/>
                    <a:gd name="connsiteY4" fmla="*/ 738366 h 917990"/>
                    <a:gd name="connsiteX5" fmla="*/ 270185 w 1016635"/>
                    <a:gd name="connsiteY5" fmla="*/ 730873 h 917990"/>
                    <a:gd name="connsiteX6" fmla="*/ 10302 w 1016635"/>
                    <a:gd name="connsiteY6" fmla="*/ 867483 h 917990"/>
                    <a:gd name="connsiteX7" fmla="*/ 1010 w 1016635"/>
                    <a:gd name="connsiteY7" fmla="*/ 864636 h 917990"/>
                    <a:gd name="connsiteX8" fmla="*/ 1460 w 1016635"/>
                    <a:gd name="connsiteY8" fmla="*/ 718808 h 917990"/>
                    <a:gd name="connsiteX9" fmla="*/ 75423 w 1016635"/>
                    <a:gd name="connsiteY9" fmla="*/ 281774 h 917990"/>
                    <a:gd name="connsiteX10" fmla="*/ 76172 w 1016635"/>
                    <a:gd name="connsiteY10" fmla="*/ 278102 h 917990"/>
                    <a:gd name="connsiteX11" fmla="*/ 452732 w 1016635"/>
                    <a:gd name="connsiteY11" fmla="*/ 3981 h 917990"/>
                    <a:gd name="connsiteX12" fmla="*/ 984787 w 1016635"/>
                    <a:gd name="connsiteY12" fmla="*/ 47819 h 917990"/>
                    <a:gd name="connsiteX13" fmla="*/ 1016635 w 1016635"/>
                    <a:gd name="connsiteY13" fmla="*/ 57711 h 917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16635" h="917990">
                      <a:moveTo>
                        <a:pt x="1016635" y="57711"/>
                      </a:moveTo>
                      <a:cubicBezTo>
                        <a:pt x="867735" y="264688"/>
                        <a:pt x="854771" y="488226"/>
                        <a:pt x="911723" y="722255"/>
                      </a:cubicBezTo>
                      <a:cubicBezTo>
                        <a:pt x="927460" y="786251"/>
                        <a:pt x="945445" y="849648"/>
                        <a:pt x="963655" y="917991"/>
                      </a:cubicBezTo>
                      <a:cubicBezTo>
                        <a:pt x="932181" y="896409"/>
                        <a:pt x="903705" y="875726"/>
                        <a:pt x="874629" y="857067"/>
                      </a:cubicBezTo>
                      <a:cubicBezTo>
                        <a:pt x="763797" y="786926"/>
                        <a:pt x="638727" y="756501"/>
                        <a:pt x="511633" y="738366"/>
                      </a:cubicBezTo>
                      <a:cubicBezTo>
                        <a:pt x="431675" y="726961"/>
                        <a:pt x="350697" y="724443"/>
                        <a:pt x="270185" y="730873"/>
                      </a:cubicBezTo>
                      <a:cubicBezTo>
                        <a:pt x="167146" y="739116"/>
                        <a:pt x="73549" y="776285"/>
                        <a:pt x="10302" y="867483"/>
                      </a:cubicBezTo>
                      <a:lnTo>
                        <a:pt x="1010" y="864636"/>
                      </a:lnTo>
                      <a:cubicBezTo>
                        <a:pt x="1010" y="816001"/>
                        <a:pt x="-1538" y="767217"/>
                        <a:pt x="1460" y="718808"/>
                      </a:cubicBezTo>
                      <a:cubicBezTo>
                        <a:pt x="10452" y="570582"/>
                        <a:pt x="25140" y="423105"/>
                        <a:pt x="75423" y="281774"/>
                      </a:cubicBezTo>
                      <a:cubicBezTo>
                        <a:pt x="75423" y="280575"/>
                        <a:pt x="75872" y="279301"/>
                        <a:pt x="76172" y="278102"/>
                      </a:cubicBezTo>
                      <a:cubicBezTo>
                        <a:pt x="133199" y="83265"/>
                        <a:pt x="253849" y="19493"/>
                        <a:pt x="452732" y="3981"/>
                      </a:cubicBezTo>
                      <a:cubicBezTo>
                        <a:pt x="630858" y="-9882"/>
                        <a:pt x="808834" y="14322"/>
                        <a:pt x="984787" y="47819"/>
                      </a:cubicBezTo>
                      <a:cubicBezTo>
                        <a:pt x="994529" y="49918"/>
                        <a:pt x="1003821" y="53739"/>
                        <a:pt x="1016635" y="57711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/>
                <p:cNvSpPr/>
                <p:nvPr/>
              </p:nvSpPr>
              <p:spPr>
                <a:xfrm rot="5400000">
                  <a:off x="8488414" y="2926620"/>
                  <a:ext cx="916952" cy="565912"/>
                </a:xfrm>
                <a:custGeom>
                  <a:avLst/>
                  <a:gdLst>
                    <a:gd name="connsiteX0" fmla="*/ 916953 w 916952"/>
                    <a:gd name="connsiteY0" fmla="*/ 335780 h 565912"/>
                    <a:gd name="connsiteX1" fmla="*/ 161735 w 916952"/>
                    <a:gd name="connsiteY1" fmla="*/ 565912 h 565912"/>
                    <a:gd name="connsiteX2" fmla="*/ 1818 w 916952"/>
                    <a:gd name="connsiteY2" fmla="*/ 223449 h 565912"/>
                    <a:gd name="connsiteX3" fmla="*/ 4666 w 916952"/>
                    <a:gd name="connsiteY3" fmla="*/ 196322 h 565912"/>
                    <a:gd name="connsiteX4" fmla="*/ 81627 w 916952"/>
                    <a:gd name="connsiteY4" fmla="*/ 106397 h 565912"/>
                    <a:gd name="connsiteX5" fmla="*/ 495206 w 916952"/>
                    <a:gd name="connsiteY5" fmla="*/ 11901 h 565912"/>
                    <a:gd name="connsiteX6" fmla="*/ 738377 w 916952"/>
                    <a:gd name="connsiteY6" fmla="*/ 69528 h 565912"/>
                    <a:gd name="connsiteX7" fmla="*/ 809643 w 916952"/>
                    <a:gd name="connsiteY7" fmla="*/ 137871 h 565912"/>
                    <a:gd name="connsiteX8" fmla="*/ 916953 w 916952"/>
                    <a:gd name="connsiteY8" fmla="*/ 335780 h 56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52" h="565912">
                      <a:moveTo>
                        <a:pt x="916953" y="335780"/>
                      </a:moveTo>
                      <a:cubicBezTo>
                        <a:pt x="644556" y="333757"/>
                        <a:pt x="393216" y="406446"/>
                        <a:pt x="161735" y="565912"/>
                      </a:cubicBezTo>
                      <a:cubicBezTo>
                        <a:pt x="106805" y="448860"/>
                        <a:pt x="53825" y="336380"/>
                        <a:pt x="1818" y="223449"/>
                      </a:cubicBezTo>
                      <a:cubicBezTo>
                        <a:pt x="-1374" y="214442"/>
                        <a:pt x="-325" y="204475"/>
                        <a:pt x="4666" y="196322"/>
                      </a:cubicBezTo>
                      <a:cubicBezTo>
                        <a:pt x="28946" y="165073"/>
                        <a:pt x="50378" y="128878"/>
                        <a:pt x="81627" y="106397"/>
                      </a:cubicBezTo>
                      <a:cubicBezTo>
                        <a:pt x="205498" y="18121"/>
                        <a:pt x="342708" y="-21821"/>
                        <a:pt x="495206" y="11901"/>
                      </a:cubicBezTo>
                      <a:cubicBezTo>
                        <a:pt x="576535" y="29834"/>
                        <a:pt x="657595" y="49048"/>
                        <a:pt x="738377" y="69528"/>
                      </a:cubicBezTo>
                      <a:cubicBezTo>
                        <a:pt x="773972" y="78520"/>
                        <a:pt x="793831" y="101976"/>
                        <a:pt x="809643" y="137871"/>
                      </a:cubicBezTo>
                      <a:cubicBezTo>
                        <a:pt x="838868" y="204340"/>
                        <a:pt x="878510" y="266313"/>
                        <a:pt x="916953" y="335780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/>
                <p:cNvSpPr/>
                <p:nvPr/>
              </p:nvSpPr>
              <p:spPr>
                <a:xfrm rot="5400000">
                  <a:off x="9397677" y="2563677"/>
                  <a:ext cx="1532168" cy="309241"/>
                </a:xfrm>
                <a:custGeom>
                  <a:avLst/>
                  <a:gdLst>
                    <a:gd name="connsiteX0" fmla="*/ 1532168 w 1532168"/>
                    <a:gd name="connsiteY0" fmla="*/ 147609 h 309241"/>
                    <a:gd name="connsiteX1" fmla="*/ 1353218 w 1532168"/>
                    <a:gd name="connsiteY1" fmla="*/ 147609 h 309241"/>
                    <a:gd name="connsiteX2" fmla="*/ 965192 w 1532168"/>
                    <a:gd name="connsiteY2" fmla="*/ 210856 h 309241"/>
                    <a:gd name="connsiteX3" fmla="*/ 841621 w 1532168"/>
                    <a:gd name="connsiteY3" fmla="*/ 285794 h 309241"/>
                    <a:gd name="connsiteX4" fmla="*/ 749523 w 1532168"/>
                    <a:gd name="connsiteY4" fmla="*/ 307451 h 309241"/>
                    <a:gd name="connsiteX5" fmla="*/ 266552 w 1532168"/>
                    <a:gd name="connsiteY5" fmla="*/ 259716 h 309241"/>
                    <a:gd name="connsiteX6" fmla="*/ 38143 w 1532168"/>
                    <a:gd name="connsiteY6" fmla="*/ 301006 h 309241"/>
                    <a:gd name="connsiteX7" fmla="*/ 0 w 1532168"/>
                    <a:gd name="connsiteY7" fmla="*/ 309099 h 309241"/>
                    <a:gd name="connsiteX8" fmla="*/ 413579 w 1532168"/>
                    <a:gd name="connsiteY8" fmla="*/ 16469 h 309241"/>
                    <a:gd name="connsiteX9" fmla="*/ 804902 w 1532168"/>
                    <a:gd name="connsiteY9" fmla="*/ 13397 h 309241"/>
                    <a:gd name="connsiteX10" fmla="*/ 1267265 w 1532168"/>
                    <a:gd name="connsiteY10" fmla="*/ 79192 h 309241"/>
                    <a:gd name="connsiteX11" fmla="*/ 1532168 w 1532168"/>
                    <a:gd name="connsiteY11" fmla="*/ 137868 h 30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32168" h="309241">
                      <a:moveTo>
                        <a:pt x="1532168" y="147609"/>
                      </a:moveTo>
                      <a:cubicBezTo>
                        <a:pt x="1472218" y="147609"/>
                        <a:pt x="1412793" y="146111"/>
                        <a:pt x="1353218" y="147609"/>
                      </a:cubicBezTo>
                      <a:cubicBezTo>
                        <a:pt x="1221178" y="151656"/>
                        <a:pt x="1088689" y="157351"/>
                        <a:pt x="965192" y="210856"/>
                      </a:cubicBezTo>
                      <a:cubicBezTo>
                        <a:pt x="920740" y="230007"/>
                        <a:pt x="879150" y="255226"/>
                        <a:pt x="841621" y="285794"/>
                      </a:cubicBezTo>
                      <a:cubicBezTo>
                        <a:pt x="811646" y="310598"/>
                        <a:pt x="784893" y="311422"/>
                        <a:pt x="749523" y="307451"/>
                      </a:cubicBezTo>
                      <a:cubicBezTo>
                        <a:pt x="588707" y="289466"/>
                        <a:pt x="427742" y="272979"/>
                        <a:pt x="266552" y="259716"/>
                      </a:cubicBezTo>
                      <a:cubicBezTo>
                        <a:pt x="188100" y="252892"/>
                        <a:pt x="109244" y="267146"/>
                        <a:pt x="38143" y="301006"/>
                      </a:cubicBezTo>
                      <a:cubicBezTo>
                        <a:pt x="29076" y="305352"/>
                        <a:pt x="17910" y="305502"/>
                        <a:pt x="0" y="309099"/>
                      </a:cubicBezTo>
                      <a:cubicBezTo>
                        <a:pt x="104912" y="154803"/>
                        <a:pt x="233655" y="49666"/>
                        <a:pt x="413579" y="16469"/>
                      </a:cubicBezTo>
                      <a:cubicBezTo>
                        <a:pt x="543895" y="-7586"/>
                        <a:pt x="674736" y="-2340"/>
                        <a:pt x="804902" y="13397"/>
                      </a:cubicBezTo>
                      <a:cubicBezTo>
                        <a:pt x="959422" y="32131"/>
                        <a:pt x="1113546" y="54063"/>
                        <a:pt x="1267265" y="79192"/>
                      </a:cubicBezTo>
                      <a:cubicBezTo>
                        <a:pt x="1356365" y="93804"/>
                        <a:pt x="1443892" y="118009"/>
                        <a:pt x="1532168" y="1378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/>
                <p:cNvSpPr/>
                <p:nvPr/>
              </p:nvSpPr>
              <p:spPr>
                <a:xfrm rot="5400000">
                  <a:off x="9491677" y="3470071"/>
                  <a:ext cx="560490" cy="501999"/>
                </a:xfrm>
                <a:custGeom>
                  <a:avLst/>
                  <a:gdLst>
                    <a:gd name="connsiteX0" fmla="*/ 268443 w 560490"/>
                    <a:gd name="connsiteY0" fmla="*/ 0 h 501999"/>
                    <a:gd name="connsiteX1" fmla="*/ 495503 w 560490"/>
                    <a:gd name="connsiteY1" fmla="*/ 90299 h 501999"/>
                    <a:gd name="connsiteX2" fmla="*/ 493105 w 560490"/>
                    <a:gd name="connsiteY2" fmla="*/ 414253 h 501999"/>
                    <a:gd name="connsiteX3" fmla="*/ 91142 w 560490"/>
                    <a:gd name="connsiteY3" fmla="*/ 435835 h 501999"/>
                    <a:gd name="connsiteX4" fmla="*/ 6912 w 560490"/>
                    <a:gd name="connsiteY4" fmla="*/ 199183 h 501999"/>
                    <a:gd name="connsiteX5" fmla="*/ 203622 w 560490"/>
                    <a:gd name="connsiteY5" fmla="*/ 9742 h 501999"/>
                    <a:gd name="connsiteX6" fmla="*/ 268443 w 560490"/>
                    <a:gd name="connsiteY6" fmla="*/ 0 h 501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0490" h="501998">
                      <a:moveTo>
                        <a:pt x="268443" y="0"/>
                      </a:moveTo>
                      <a:cubicBezTo>
                        <a:pt x="364888" y="1499"/>
                        <a:pt x="437652" y="28851"/>
                        <a:pt x="495503" y="90299"/>
                      </a:cubicBezTo>
                      <a:cubicBezTo>
                        <a:pt x="583255" y="183446"/>
                        <a:pt x="581831" y="321706"/>
                        <a:pt x="493105" y="414253"/>
                      </a:cubicBezTo>
                      <a:cubicBezTo>
                        <a:pt x="389842" y="521938"/>
                        <a:pt x="205121" y="532130"/>
                        <a:pt x="91142" y="435835"/>
                      </a:cubicBezTo>
                      <a:cubicBezTo>
                        <a:pt x="17328" y="373487"/>
                        <a:pt x="-15419" y="293454"/>
                        <a:pt x="6912" y="199183"/>
                      </a:cubicBezTo>
                      <a:cubicBezTo>
                        <a:pt x="31192" y="96145"/>
                        <a:pt x="104330" y="37244"/>
                        <a:pt x="203622" y="9742"/>
                      </a:cubicBezTo>
                      <a:cubicBezTo>
                        <a:pt x="224965" y="4940"/>
                        <a:pt x="246629" y="1685"/>
                        <a:pt x="268443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/>
                <p:cNvSpPr/>
                <p:nvPr/>
              </p:nvSpPr>
              <p:spPr>
                <a:xfrm rot="5400000">
                  <a:off x="9144949" y="1215970"/>
                  <a:ext cx="471937" cy="358016"/>
                </a:xfrm>
                <a:custGeom>
                  <a:avLst/>
                  <a:gdLst>
                    <a:gd name="connsiteX0" fmla="*/ 256128 w 471937"/>
                    <a:gd name="connsiteY0" fmla="*/ 358017 h 358016"/>
                    <a:gd name="connsiteX1" fmla="*/ 60167 w 471937"/>
                    <a:gd name="connsiteY1" fmla="*/ 300540 h 358016"/>
                    <a:gd name="connsiteX2" fmla="*/ 31466 w 471937"/>
                    <a:gd name="connsiteY2" fmla="*/ 100682 h 358016"/>
                    <a:gd name="connsiteX3" fmla="*/ 233048 w 471937"/>
                    <a:gd name="connsiteY3" fmla="*/ 2814 h 358016"/>
                    <a:gd name="connsiteX4" fmla="*/ 386294 w 471937"/>
                    <a:gd name="connsiteY4" fmla="*/ 21698 h 358016"/>
                    <a:gd name="connsiteX5" fmla="*/ 470224 w 471937"/>
                    <a:gd name="connsiteY5" fmla="*/ 180415 h 358016"/>
                    <a:gd name="connsiteX6" fmla="*/ 327843 w 471937"/>
                    <a:gd name="connsiteY6" fmla="*/ 347675 h 358016"/>
                    <a:gd name="connsiteX7" fmla="*/ 256128 w 471937"/>
                    <a:gd name="connsiteY7" fmla="*/ 358017 h 35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1937" h="358016">
                      <a:moveTo>
                        <a:pt x="256128" y="358017"/>
                      </a:moveTo>
                      <a:cubicBezTo>
                        <a:pt x="182765" y="352471"/>
                        <a:pt x="117195" y="339807"/>
                        <a:pt x="60167" y="300540"/>
                      </a:cubicBezTo>
                      <a:cubicBezTo>
                        <a:pt x="-7276" y="253929"/>
                        <a:pt x="-19716" y="165653"/>
                        <a:pt x="31466" y="100682"/>
                      </a:cubicBezTo>
                      <a:cubicBezTo>
                        <a:pt x="82648" y="35712"/>
                        <a:pt x="152115" y="5587"/>
                        <a:pt x="233048" y="2814"/>
                      </a:cubicBezTo>
                      <a:cubicBezTo>
                        <a:pt x="284754" y="1016"/>
                        <a:pt x="338634" y="-8426"/>
                        <a:pt x="386294" y="21698"/>
                      </a:cubicBezTo>
                      <a:cubicBezTo>
                        <a:pt x="444221" y="58343"/>
                        <a:pt x="480416" y="109375"/>
                        <a:pt x="470224" y="180415"/>
                      </a:cubicBezTo>
                      <a:cubicBezTo>
                        <a:pt x="458159" y="264345"/>
                        <a:pt x="417768" y="328042"/>
                        <a:pt x="327843" y="347675"/>
                      </a:cubicBezTo>
                      <a:cubicBezTo>
                        <a:pt x="302739" y="353221"/>
                        <a:pt x="276736" y="355169"/>
                        <a:pt x="256128" y="3580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/>
                <p:cNvSpPr/>
                <p:nvPr/>
              </p:nvSpPr>
              <p:spPr>
                <a:xfrm rot="5400000">
                  <a:off x="9616717" y="1384008"/>
                  <a:ext cx="307438" cy="295333"/>
                </a:xfrm>
                <a:custGeom>
                  <a:avLst/>
                  <a:gdLst>
                    <a:gd name="connsiteX0" fmla="*/ 154234 w 307438"/>
                    <a:gd name="connsiteY0" fmla="*/ 294447 h 295333"/>
                    <a:gd name="connsiteX1" fmla="*/ 88 w 307438"/>
                    <a:gd name="connsiteY1" fmla="*/ 144573 h 295333"/>
                    <a:gd name="connsiteX2" fmla="*/ 150487 w 307438"/>
                    <a:gd name="connsiteY2" fmla="*/ 94 h 295333"/>
                    <a:gd name="connsiteX3" fmla="*/ 307256 w 307438"/>
                    <a:gd name="connsiteY3" fmla="*/ 167729 h 295333"/>
                    <a:gd name="connsiteX4" fmla="*/ 154234 w 307438"/>
                    <a:gd name="connsiteY4" fmla="*/ 294447 h 29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438" h="295333">
                      <a:moveTo>
                        <a:pt x="154234" y="294447"/>
                      </a:moveTo>
                      <a:cubicBezTo>
                        <a:pt x="51420" y="294447"/>
                        <a:pt x="4360" y="246113"/>
                        <a:pt x="88" y="144573"/>
                      </a:cubicBezTo>
                      <a:cubicBezTo>
                        <a:pt x="-3209" y="66338"/>
                        <a:pt x="86641" y="-2904"/>
                        <a:pt x="150487" y="94"/>
                      </a:cubicBezTo>
                      <a:cubicBezTo>
                        <a:pt x="258547" y="4515"/>
                        <a:pt x="298339" y="56522"/>
                        <a:pt x="307256" y="167729"/>
                      </a:cubicBezTo>
                      <a:cubicBezTo>
                        <a:pt x="311902" y="225955"/>
                        <a:pt x="226998" y="304564"/>
                        <a:pt x="154234" y="2944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/>
                <p:cNvSpPr/>
                <p:nvPr/>
              </p:nvSpPr>
              <p:spPr>
                <a:xfrm rot="5400000">
                  <a:off x="9938866" y="1563760"/>
                  <a:ext cx="238862" cy="239810"/>
                </a:xfrm>
                <a:custGeom>
                  <a:avLst/>
                  <a:gdLst>
                    <a:gd name="connsiteX0" fmla="*/ 126672 w 238862"/>
                    <a:gd name="connsiteY0" fmla="*/ 239810 h 239810"/>
                    <a:gd name="connsiteX1" fmla="*/ 19512 w 238862"/>
                    <a:gd name="connsiteY1" fmla="*/ 188628 h 239810"/>
                    <a:gd name="connsiteX2" fmla="*/ 22809 w 238862"/>
                    <a:gd name="connsiteY2" fmla="*/ 34932 h 239810"/>
                    <a:gd name="connsiteX3" fmla="*/ 156647 w 238862"/>
                    <a:gd name="connsiteY3" fmla="*/ 6680 h 239810"/>
                    <a:gd name="connsiteX4" fmla="*/ 235331 w 238862"/>
                    <a:gd name="connsiteY4" fmla="*/ 64157 h 239810"/>
                    <a:gd name="connsiteX5" fmla="*/ 198537 w 238862"/>
                    <a:gd name="connsiteY5" fmla="*/ 209985 h 239810"/>
                    <a:gd name="connsiteX6" fmla="*/ 126672 w 238862"/>
                    <a:gd name="connsiteY6" fmla="*/ 239810 h 239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8862" h="239810">
                      <a:moveTo>
                        <a:pt x="126672" y="239810"/>
                      </a:moveTo>
                      <a:cubicBezTo>
                        <a:pt x="83134" y="230893"/>
                        <a:pt x="39670" y="228569"/>
                        <a:pt x="19512" y="188628"/>
                      </a:cubicBezTo>
                      <a:cubicBezTo>
                        <a:pt x="-5592" y="138870"/>
                        <a:pt x="-8515" y="82742"/>
                        <a:pt x="22809" y="34932"/>
                      </a:cubicBezTo>
                      <a:cubicBezTo>
                        <a:pt x="55182" y="-14677"/>
                        <a:pt x="109886" y="1510"/>
                        <a:pt x="156647" y="6680"/>
                      </a:cubicBezTo>
                      <a:cubicBezTo>
                        <a:pt x="191418" y="10577"/>
                        <a:pt x="228887" y="24440"/>
                        <a:pt x="235331" y="64157"/>
                      </a:cubicBezTo>
                      <a:cubicBezTo>
                        <a:pt x="243874" y="116613"/>
                        <a:pt x="238854" y="170793"/>
                        <a:pt x="198537" y="209985"/>
                      </a:cubicBezTo>
                      <a:cubicBezTo>
                        <a:pt x="181227" y="226846"/>
                        <a:pt x="151027" y="230218"/>
                        <a:pt x="126672" y="23981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/>
                <p:cNvSpPr/>
                <p:nvPr/>
              </p:nvSpPr>
              <p:spPr>
                <a:xfrm rot="5400000">
                  <a:off x="8679090" y="4009672"/>
                  <a:ext cx="547042" cy="142270"/>
                </a:xfrm>
                <a:custGeom>
                  <a:avLst/>
                  <a:gdLst>
                    <a:gd name="connsiteX0" fmla="*/ 547042 w 547042"/>
                    <a:gd name="connsiteY0" fmla="*/ 142270 h 142270"/>
                    <a:gd name="connsiteX1" fmla="*/ 0 w 547042"/>
                    <a:gd name="connsiteY1" fmla="*/ 116641 h 142270"/>
                    <a:gd name="connsiteX2" fmla="*/ 547042 w 547042"/>
                    <a:gd name="connsiteY2" fmla="*/ 142270 h 142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042" h="142270">
                      <a:moveTo>
                        <a:pt x="547042" y="142270"/>
                      </a:moveTo>
                      <a:cubicBezTo>
                        <a:pt x="367373" y="103505"/>
                        <a:pt x="182510" y="94842"/>
                        <a:pt x="0" y="116641"/>
                      </a:cubicBezTo>
                      <a:cubicBezTo>
                        <a:pt x="101690" y="-46572"/>
                        <a:pt x="379857" y="-38928"/>
                        <a:pt x="547042" y="14227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/>
                <p:cNvSpPr/>
                <p:nvPr/>
              </p:nvSpPr>
              <p:spPr>
                <a:xfrm rot="5400000">
                  <a:off x="8847535" y="1431179"/>
                  <a:ext cx="297875" cy="216633"/>
                </a:xfrm>
                <a:custGeom>
                  <a:avLst/>
                  <a:gdLst>
                    <a:gd name="connsiteX0" fmla="*/ 0 w 297875"/>
                    <a:gd name="connsiteY0" fmla="*/ 19559 h 216633"/>
                    <a:gd name="connsiteX1" fmla="*/ 297876 w 297875"/>
                    <a:gd name="connsiteY1" fmla="*/ 0 h 216633"/>
                    <a:gd name="connsiteX2" fmla="*/ 262505 w 297875"/>
                    <a:gd name="connsiteY2" fmla="*/ 174454 h 216633"/>
                    <a:gd name="connsiteX3" fmla="*/ 156694 w 297875"/>
                    <a:gd name="connsiteY3" fmla="*/ 201431 h 216633"/>
                    <a:gd name="connsiteX4" fmla="*/ 0 w 297875"/>
                    <a:gd name="connsiteY4" fmla="*/ 19559 h 216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7875" h="216632">
                      <a:moveTo>
                        <a:pt x="0" y="19559"/>
                      </a:moveTo>
                      <a:cubicBezTo>
                        <a:pt x="100341" y="72614"/>
                        <a:pt x="195437" y="55828"/>
                        <a:pt x="297876" y="0"/>
                      </a:cubicBezTo>
                      <a:cubicBezTo>
                        <a:pt x="285286" y="64821"/>
                        <a:pt x="279516" y="121473"/>
                        <a:pt x="262505" y="174454"/>
                      </a:cubicBezTo>
                      <a:cubicBezTo>
                        <a:pt x="247968" y="220016"/>
                        <a:pt x="204729" y="228109"/>
                        <a:pt x="156694" y="201431"/>
                      </a:cubicBezTo>
                      <a:cubicBezTo>
                        <a:pt x="83180" y="160516"/>
                        <a:pt x="38443" y="93522"/>
                        <a:pt x="0" y="19559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/>
                <p:cNvSpPr/>
                <p:nvPr/>
              </p:nvSpPr>
              <p:spPr>
                <a:xfrm rot="5400000">
                  <a:off x="10201211" y="1815786"/>
                  <a:ext cx="200091" cy="222648"/>
                </a:xfrm>
                <a:custGeom>
                  <a:avLst/>
                  <a:gdLst>
                    <a:gd name="connsiteX0" fmla="*/ 87081 w 200091"/>
                    <a:gd name="connsiteY0" fmla="*/ 222624 h 222648"/>
                    <a:gd name="connsiteX1" fmla="*/ 3001 w 200091"/>
                    <a:gd name="connsiteY1" fmla="*/ 152258 h 222648"/>
                    <a:gd name="connsiteX2" fmla="*/ 42643 w 200091"/>
                    <a:gd name="connsiteY2" fmla="*/ 28162 h 222648"/>
                    <a:gd name="connsiteX3" fmla="*/ 171386 w 200091"/>
                    <a:gd name="connsiteY3" fmla="*/ 22466 h 222648"/>
                    <a:gd name="connsiteX4" fmla="*/ 195590 w 200091"/>
                    <a:gd name="connsiteY4" fmla="*/ 89385 h 222648"/>
                    <a:gd name="connsiteX5" fmla="*/ 161269 w 200091"/>
                    <a:gd name="connsiteY5" fmla="*/ 176238 h 222648"/>
                    <a:gd name="connsiteX6" fmla="*/ 87081 w 200091"/>
                    <a:gd name="connsiteY6" fmla="*/ 222624 h 222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0091" h="222648">
                      <a:moveTo>
                        <a:pt x="87081" y="222624"/>
                      </a:moveTo>
                      <a:cubicBezTo>
                        <a:pt x="34625" y="223448"/>
                        <a:pt x="11619" y="203965"/>
                        <a:pt x="3001" y="152258"/>
                      </a:cubicBezTo>
                      <a:cubicBezTo>
                        <a:pt x="-4942" y="104148"/>
                        <a:pt x="1128" y="61584"/>
                        <a:pt x="42643" y="28162"/>
                      </a:cubicBezTo>
                      <a:cubicBezTo>
                        <a:pt x="85882" y="-6759"/>
                        <a:pt x="126123" y="-9831"/>
                        <a:pt x="171386" y="22466"/>
                      </a:cubicBezTo>
                      <a:cubicBezTo>
                        <a:pt x="195141" y="39402"/>
                        <a:pt x="207281" y="59935"/>
                        <a:pt x="195590" y="89385"/>
                      </a:cubicBezTo>
                      <a:cubicBezTo>
                        <a:pt x="183900" y="118836"/>
                        <a:pt x="174683" y="148286"/>
                        <a:pt x="161269" y="176238"/>
                      </a:cubicBezTo>
                      <a:cubicBezTo>
                        <a:pt x="144258" y="211383"/>
                        <a:pt x="124625" y="222024"/>
                        <a:pt x="87081" y="2226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74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8198" name="Picture 6" descr="Throw garbage icon transparent background 18874627 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06628" y="4920420"/>
                <a:ext cx="758450" cy="758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00" name="Picture 8" descr="Recycle icon - Free download on Iconfind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126827" y="3991199"/>
                <a:ext cx="436418" cy="436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02" name="Picture 10" descr="Gas - Download free icons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853177" y="2960767"/>
                <a:ext cx="319651" cy="319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04" name="Picture 12" descr="Fuel - Free industry icons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592814" y="1890245"/>
                <a:ext cx="546810" cy="5468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06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998850" y="2431263"/>
                <a:ext cx="329822" cy="329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08" name="Picture 16" descr="Leaf - Free nature icons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575659" y="3526293"/>
                <a:ext cx="389554" cy="389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10" name="Picture 18" descr="Transport Truck Icon PNG Transparent Background, Free Download #12698 -  FreeIcons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440522" y="2837187"/>
                <a:ext cx="429647" cy="429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12" name="Picture 20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418075" y="1970799"/>
                <a:ext cx="452094" cy="452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9164330" y="1261191"/>
                <a:ext cx="49769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</a:t>
                </a:r>
                <a:r>
                  <a:rPr lang="en-US" sz="1050" b="1" baseline="-250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sz="105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</a:t>
                </a:r>
                <a:endParaRPr lang="en-IN" sz="105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554711" y="1398109"/>
                <a:ext cx="42717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</a:t>
                </a:r>
                <a:r>
                  <a:rPr lang="en-US" sz="1050" b="1" baseline="-2500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lang="en-IN" sz="1050" b="1" baseline="-250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0663384" y="3708738"/>
              <a:ext cx="1330980" cy="37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Offsets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557242" y="3039407"/>
              <a:ext cx="1330980" cy="37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Transport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63384" y="2196846"/>
              <a:ext cx="1330980" cy="37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Electricity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98754" y="3813747"/>
              <a:ext cx="1330980" cy="37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Recycling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204194" y="5299645"/>
              <a:ext cx="1330980" cy="37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Waste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40864" y="3039407"/>
              <a:ext cx="1330980" cy="37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Gas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682973" y="1970799"/>
              <a:ext cx="1330980" cy="37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Fuel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83118" y="673524"/>
              <a:ext cx="1330980" cy="37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Emissions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39854" y="2551837"/>
            <a:ext cx="28593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Sustainable Food Choices</a:t>
            </a:r>
            <a:endParaRPr kumimoji="0" lang="en-US" altLang="en-US" sz="36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" name="Group 18"/>
          <p:cNvGrpSpPr/>
          <p:nvPr>
            <p:custDataLst>
              <p:tags r:id="rId1"/>
            </p:custDataLst>
          </p:nvPr>
        </p:nvGrpSpPr>
        <p:grpSpPr>
          <a:xfrm>
            <a:off x="214738" y="1068652"/>
            <a:ext cx="3574812" cy="4720696"/>
            <a:chOff x="344045" y="773089"/>
            <a:chExt cx="3574812" cy="4720696"/>
          </a:xfrm>
        </p:grpSpPr>
        <p:sp>
          <p:nvSpPr>
            <p:cNvPr id="6" name="TextBox 5"/>
            <p:cNvSpPr txBox="1"/>
            <p:nvPr>
              <p:custDataLst>
                <p:tags r:id="rId2"/>
              </p:custDataLst>
            </p:nvPr>
          </p:nvSpPr>
          <p:spPr>
            <a:xfrm>
              <a:off x="443345" y="773089"/>
              <a:ext cx="3475512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b="1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Local Produce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r">
                <a:spcAft>
                  <a:spcPts val="600"/>
                </a:spcAft>
              </a:pPr>
              <a:r>
                <a:rPr lang="en-US" sz="16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Support local farmers and reduce food miles.</a:t>
              </a:r>
              <a:endParaRPr lang="en-IN"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TextBox 7"/>
            <p:cNvSpPr txBox="1"/>
            <p:nvPr>
              <p:custDataLst>
                <p:tags r:id="rId3"/>
              </p:custDataLst>
            </p:nvPr>
          </p:nvSpPr>
          <p:spPr>
            <a:xfrm>
              <a:off x="377145" y="2033748"/>
              <a:ext cx="3541712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b="1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Organic Options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r">
                <a:spcAft>
                  <a:spcPts val="600"/>
                </a:spcAft>
              </a:pPr>
              <a:r>
                <a:rPr lang="en-US" sz="16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Choose organic products with reduced chemical usage.</a:t>
              </a:r>
              <a:endParaRPr lang="en-IN"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>
              <p:custDataLst>
                <p:tags r:id="rId4"/>
              </p:custDataLst>
            </p:nvPr>
          </p:nvSpPr>
          <p:spPr>
            <a:xfrm>
              <a:off x="344045" y="3294407"/>
              <a:ext cx="3574812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b="1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Plant-Based Diets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r">
                <a:spcAft>
                  <a:spcPts val="600"/>
                </a:spcAft>
              </a:pPr>
              <a:r>
                <a:rPr lang="en-US" sz="1600" b="0" i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Opt for plant-based meals to reduce carbon emissions.</a:t>
              </a:r>
              <a:endParaRPr lang="en-IN"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>
              <p:custDataLst>
                <p:tags r:id="rId5"/>
              </p:custDataLst>
            </p:nvPr>
          </p:nvSpPr>
          <p:spPr>
            <a:xfrm>
              <a:off x="344045" y="4555066"/>
              <a:ext cx="3574812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b="1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Minimal Food Waste</a:t>
              </a:r>
              <a:endPara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r">
                <a:spcAft>
                  <a:spcPts val="600"/>
                </a:spcAft>
              </a:pPr>
              <a:r>
                <a:rPr lang="en-US" sz="16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Avoid food waste to reduce landfill emissions.</a:t>
              </a:r>
              <a:endParaRPr lang="en-IN" sz="16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Picture 17" descr="A hand holding an apple over a variety of food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12" y="0"/>
            <a:ext cx="4574286" cy="6858000"/>
          </a:xfrm>
          <a:prstGeom prst="rect">
            <a:avLst/>
          </a:prstGeom>
        </p:spPr>
      </p:pic>
      <p:grpSp>
        <p:nvGrpSpPr>
          <p:cNvPr id="20" name="Group 19"/>
          <p:cNvGrpSpPr/>
          <p:nvPr>
            <p:custDataLst>
              <p:tags r:id="rId7"/>
            </p:custDataLst>
          </p:nvPr>
        </p:nvGrpSpPr>
        <p:grpSpPr>
          <a:xfrm>
            <a:off x="4036624" y="1117923"/>
            <a:ext cx="840176" cy="840176"/>
            <a:chOff x="7923461" y="936252"/>
            <a:chExt cx="1394156" cy="1394156"/>
          </a:xfrm>
        </p:grpSpPr>
        <p:sp>
          <p:nvSpPr>
            <p:cNvPr id="21" name="Oval 20"/>
            <p:cNvSpPr/>
            <p:nvPr>
              <p:custDataLst>
                <p:tags r:id="rId8"/>
              </p:custDataLst>
            </p:nvPr>
          </p:nvSpPr>
          <p:spPr>
            <a:xfrm>
              <a:off x="8016896" y="1029687"/>
              <a:ext cx="1207287" cy="1207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</a:t>
              </a:r>
              <a:endPara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ircle: Hollow 21"/>
            <p:cNvSpPr/>
            <p:nvPr>
              <p:custDataLst>
                <p:tags r:id="rId9"/>
              </p:custDataLst>
            </p:nvPr>
          </p:nvSpPr>
          <p:spPr>
            <a:xfrm>
              <a:off x="7923461" y="936252"/>
              <a:ext cx="1394156" cy="1394156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Group 22"/>
          <p:cNvGrpSpPr/>
          <p:nvPr>
            <p:custDataLst>
              <p:tags r:id="rId10"/>
            </p:custDataLst>
          </p:nvPr>
        </p:nvGrpSpPr>
        <p:grpSpPr>
          <a:xfrm>
            <a:off x="4036624" y="2378582"/>
            <a:ext cx="840176" cy="840176"/>
            <a:chOff x="7923461" y="936252"/>
            <a:chExt cx="1394156" cy="1394156"/>
          </a:xfrm>
        </p:grpSpPr>
        <p:sp>
          <p:nvSpPr>
            <p:cNvPr id="24" name="Oval 23"/>
            <p:cNvSpPr/>
            <p:nvPr>
              <p:custDataLst>
                <p:tags r:id="rId11"/>
              </p:custDataLst>
            </p:nvPr>
          </p:nvSpPr>
          <p:spPr>
            <a:xfrm>
              <a:off x="8016896" y="1029687"/>
              <a:ext cx="1207287" cy="1207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02</a:t>
              </a:r>
              <a:endPara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Circle: Hollow 24"/>
            <p:cNvSpPr/>
            <p:nvPr>
              <p:custDataLst>
                <p:tags r:id="rId12"/>
              </p:custDataLst>
            </p:nvPr>
          </p:nvSpPr>
          <p:spPr>
            <a:xfrm>
              <a:off x="7923461" y="936252"/>
              <a:ext cx="1394156" cy="1394156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Group 25"/>
          <p:cNvGrpSpPr/>
          <p:nvPr>
            <p:custDataLst>
              <p:tags r:id="rId13"/>
            </p:custDataLst>
          </p:nvPr>
        </p:nvGrpSpPr>
        <p:grpSpPr>
          <a:xfrm>
            <a:off x="4036624" y="3639241"/>
            <a:ext cx="840176" cy="840176"/>
            <a:chOff x="7923461" y="936252"/>
            <a:chExt cx="1394156" cy="1394156"/>
          </a:xfrm>
        </p:grpSpPr>
        <p:sp>
          <p:nvSpPr>
            <p:cNvPr id="27" name="Oval 26"/>
            <p:cNvSpPr/>
            <p:nvPr>
              <p:custDataLst>
                <p:tags r:id="rId14"/>
              </p:custDataLst>
            </p:nvPr>
          </p:nvSpPr>
          <p:spPr>
            <a:xfrm>
              <a:off x="8016896" y="1029687"/>
              <a:ext cx="1207287" cy="1207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03</a:t>
              </a:r>
              <a:endPara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ircle: Hollow 27"/>
            <p:cNvSpPr/>
            <p:nvPr>
              <p:custDataLst>
                <p:tags r:id="rId15"/>
              </p:custDataLst>
            </p:nvPr>
          </p:nvSpPr>
          <p:spPr>
            <a:xfrm>
              <a:off x="7923461" y="936252"/>
              <a:ext cx="1394156" cy="1394156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Group 28"/>
          <p:cNvGrpSpPr/>
          <p:nvPr>
            <p:custDataLst>
              <p:tags r:id="rId16"/>
            </p:custDataLst>
          </p:nvPr>
        </p:nvGrpSpPr>
        <p:grpSpPr>
          <a:xfrm>
            <a:off x="4036624" y="4899901"/>
            <a:ext cx="840176" cy="840176"/>
            <a:chOff x="7923461" y="936252"/>
            <a:chExt cx="1394156" cy="1394156"/>
          </a:xfrm>
        </p:grpSpPr>
        <p:sp>
          <p:nvSpPr>
            <p:cNvPr id="30" name="Oval 29"/>
            <p:cNvSpPr/>
            <p:nvPr>
              <p:custDataLst>
                <p:tags r:id="rId17"/>
              </p:custDataLst>
            </p:nvPr>
          </p:nvSpPr>
          <p:spPr>
            <a:xfrm>
              <a:off x="8016896" y="1029687"/>
              <a:ext cx="1207287" cy="1207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04</a:t>
              </a:r>
              <a:endPara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ircle: Hollow 30"/>
            <p:cNvSpPr/>
            <p:nvPr>
              <p:custDataLst>
                <p:tags r:id="rId18"/>
              </p:custDataLst>
            </p:nvPr>
          </p:nvSpPr>
          <p:spPr>
            <a:xfrm>
              <a:off x="7923461" y="936252"/>
              <a:ext cx="1394156" cy="1394156"/>
            </a:xfrm>
            <a:prstGeom prst="donut">
              <a:avLst>
                <a:gd name="adj" fmla="val 760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air of footprints in the middle of a fores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4" b="29809"/>
          <a:stretch>
            <a:fillRect/>
          </a:stretch>
        </p:blipFill>
        <p:spPr>
          <a:xfrm>
            <a:off x="-36512" y="-1"/>
            <a:ext cx="12228512" cy="342900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569858" y="4226186"/>
            <a:ext cx="5962650" cy="1800814"/>
            <a:chOff x="986972" y="1396945"/>
            <a:chExt cx="4234473" cy="1800814"/>
          </a:xfrm>
        </p:grpSpPr>
        <p:sp>
          <p:nvSpPr>
            <p:cNvPr id="3" name="TextBox 2"/>
            <p:cNvSpPr txBox="1"/>
            <p:nvPr/>
          </p:nvSpPr>
          <p:spPr>
            <a:xfrm>
              <a:off x="986972" y="1396945"/>
              <a:ext cx="35414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600" b="1" i="0">
                  <a:solidFill>
                    <a:schemeClr val="accent2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Conclusion </a:t>
              </a:r>
              <a:endParaRPr lang="en-IN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86972" y="2043276"/>
              <a:ext cx="4234473" cy="1154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Reducing our carbon footprint is essential for a sustainable future. Each small effort, collectively, makes a significant impact in combating climate change and preserving our planet.</a:t>
              </a: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2" name="Picture 11" descr="A pair of footprints in the middle of a fores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t="4430" r="22191" b="12183"/>
          <a:stretch>
            <a:fillRect/>
          </a:stretch>
        </p:blipFill>
        <p:spPr>
          <a:xfrm>
            <a:off x="1501953" y="1787071"/>
            <a:ext cx="3283858" cy="3283858"/>
          </a:xfrm>
          <a:custGeom>
            <a:avLst/>
            <a:gdLst>
              <a:gd name="connsiteX0" fmla="*/ 1641929 w 3283858"/>
              <a:gd name="connsiteY0" fmla="*/ 0 h 3283858"/>
              <a:gd name="connsiteX1" fmla="*/ 3283858 w 3283858"/>
              <a:gd name="connsiteY1" fmla="*/ 1641929 h 3283858"/>
              <a:gd name="connsiteX2" fmla="*/ 1641929 w 3283858"/>
              <a:gd name="connsiteY2" fmla="*/ 3283858 h 3283858"/>
              <a:gd name="connsiteX3" fmla="*/ 0 w 3283858"/>
              <a:gd name="connsiteY3" fmla="*/ 1641929 h 3283858"/>
              <a:gd name="connsiteX4" fmla="*/ 1641929 w 3283858"/>
              <a:gd name="connsiteY4" fmla="*/ 0 h 328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3858" h="3283858">
                <a:moveTo>
                  <a:pt x="1641929" y="0"/>
                </a:moveTo>
                <a:cubicBezTo>
                  <a:pt x="2548741" y="0"/>
                  <a:pt x="3283858" y="735117"/>
                  <a:pt x="3283858" y="1641929"/>
                </a:cubicBezTo>
                <a:cubicBezTo>
                  <a:pt x="3283858" y="2548741"/>
                  <a:pt x="2548741" y="3283858"/>
                  <a:pt x="1641929" y="3283858"/>
                </a:cubicBezTo>
                <a:cubicBezTo>
                  <a:pt x="735117" y="3283858"/>
                  <a:pt x="0" y="2548741"/>
                  <a:pt x="0" y="1641929"/>
                </a:cubicBezTo>
                <a:cubicBezTo>
                  <a:pt x="0" y="735117"/>
                  <a:pt x="735117" y="0"/>
                  <a:pt x="1641929" y="0"/>
                </a:cubicBezTo>
                <a:close/>
              </a:path>
            </a:pathLst>
          </a:custGeom>
          <a:solidFill>
            <a:schemeClr val="bg1"/>
          </a:solidFill>
          <a:ln w="142875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arbon 3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3225" y="1730375"/>
            <a:ext cx="3956685" cy="32156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23999" y="1731282"/>
            <a:ext cx="9659816" cy="4186307"/>
            <a:chOff x="1523999" y="1838157"/>
            <a:chExt cx="9659816" cy="4186307"/>
          </a:xfrm>
        </p:grpSpPr>
        <p:sp>
          <p:nvSpPr>
            <p:cNvPr id="4" name="Rectangle 3"/>
            <p:cNvSpPr/>
            <p:nvPr/>
          </p:nvSpPr>
          <p:spPr>
            <a:xfrm>
              <a:off x="1523999" y="1838157"/>
              <a:ext cx="9659816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23999" y="5656164"/>
              <a:ext cx="2463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rPr>
                <a:t>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4" name="Right Triangle 23"/>
          <p:cNvSpPr/>
          <p:nvPr/>
        </p:nvSpPr>
        <p:spPr>
          <a:xfrm>
            <a:off x="12700" y="4010025"/>
            <a:ext cx="12178665" cy="2847975"/>
          </a:xfrm>
          <a:prstGeom prst="rt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ight Triangle 24"/>
          <p:cNvSpPr/>
          <p:nvPr/>
        </p:nvSpPr>
        <p:spPr>
          <a:xfrm rot="10800000">
            <a:off x="0" y="0"/>
            <a:ext cx="12178665" cy="2847975"/>
          </a:xfrm>
          <a:prstGeom prst="rt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7887335" y="4525645"/>
            <a:ext cx="4064000" cy="1170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4400">
                <a:sym typeface="+mn-ea"/>
              </a:rPr>
              <a:t>       </a:t>
            </a:r>
            <a:r>
              <a:rPr lang="en-IN" altLang="en-US" sz="2800">
                <a:sym typeface="+mn-ea"/>
              </a:rPr>
              <a:t>(BY NOBEL</a:t>
            </a:r>
            <a:r>
              <a:rPr lang="en-IN" altLang="en-US" sz="2800">
                <a:sym typeface="+mn-ea"/>
              </a:rPr>
              <a:t> CODERS)</a:t>
            </a:r>
            <a:endParaRPr lang="en-IN" altLang="en-US" sz="2800"/>
          </a:p>
          <a:p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71501" y="1599708"/>
            <a:ext cx="9048750" cy="4442620"/>
            <a:chOff x="1524000" y="1718459"/>
            <a:chExt cx="9048750" cy="4442620"/>
          </a:xfrm>
        </p:grpSpPr>
        <p:sp>
          <p:nvSpPr>
            <p:cNvPr id="4" name="Rectangle 3"/>
            <p:cNvSpPr/>
            <p:nvPr/>
          </p:nvSpPr>
          <p:spPr>
            <a:xfrm>
              <a:off x="1524000" y="1718459"/>
              <a:ext cx="9048750" cy="444182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10141" y="5823894"/>
              <a:ext cx="8876716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" name="Text Box 8"/>
          <p:cNvSpPr txBox="1"/>
          <p:nvPr/>
        </p:nvSpPr>
        <p:spPr>
          <a:xfrm>
            <a:off x="4429760" y="75120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000" b="1" u="sng">
                <a:solidFill>
                  <a:schemeClr val="accent5">
                    <a:lumMod val="75000"/>
                  </a:schemeClr>
                </a:solidFill>
              </a:rPr>
              <a:t>DEPENDENCIES</a:t>
            </a:r>
            <a:endParaRPr lang="en-IN" altLang="en-US" sz="4000" b="1" u="sng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023110" y="1677670"/>
            <a:ext cx="9243060" cy="3746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800"/>
              <a:t>HTML CSS</a:t>
            </a:r>
            <a:endParaRPr lang="en-I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800"/>
              <a:t>JS [Node.Js]</a:t>
            </a:r>
            <a:endParaRPr lang="en-I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800"/>
              <a:t>BOOTSTRAP for CSS</a:t>
            </a:r>
            <a:endParaRPr lang="en-I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350169" y="1243707"/>
            <a:ext cx="8872151" cy="4985085"/>
            <a:chOff x="1659925" y="1306070"/>
            <a:chExt cx="8872151" cy="4985085"/>
          </a:xfrm>
        </p:grpSpPr>
        <p:grpSp>
          <p:nvGrpSpPr>
            <p:cNvPr id="13" name="Group 12"/>
            <p:cNvGrpSpPr/>
            <p:nvPr/>
          </p:nvGrpSpPr>
          <p:grpSpPr>
            <a:xfrm>
              <a:off x="1659925" y="2033507"/>
              <a:ext cx="8872151" cy="4257648"/>
              <a:chOff x="1659925" y="1576395"/>
              <a:chExt cx="8872151" cy="4257648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046971" y="5495489"/>
                <a:ext cx="609805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sng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"/>
                    <a:ea typeface="+mn-ea"/>
                    <a:cs typeface="Arial" panose="020B0604020202020204" pitchFamily="34" charset="0"/>
                    <a:hlinkClick r:id="rId1"/>
                  </a:rPr>
                  <a:t>www.slideegg.com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1659925" y="1576395"/>
                <a:ext cx="8872151" cy="3560070"/>
                <a:chOff x="1659925" y="1622451"/>
                <a:chExt cx="8872151" cy="3560070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1659925" y="1622451"/>
                  <a:ext cx="8872151" cy="3683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4876384" y="3340393"/>
                  <a:ext cx="2891345" cy="475128"/>
                  <a:chOff x="3867776" y="3284500"/>
                  <a:chExt cx="4788953" cy="786958"/>
                </a:xfrm>
              </p:grpSpPr>
              <p:pic>
                <p:nvPicPr>
                  <p:cNvPr id="8" name="Picture 4" descr="Facebook icon circle Logo PNG Vector (EPS) Free Download">
                    <a:hlinkClick r:id="rId2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3867776" y="3301450"/>
                    <a:ext cx="752318" cy="75231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6" descr="Instagram Logo Icon Png #96303 - Free Icons Library">
                    <a:hlinkClick r:id="rId4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4790486" y="3301451"/>
                    <a:ext cx="762129" cy="75231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" name="Picture 8" descr="Youtube PNG images free download">
                    <a:hlinkClick r:id="rId6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5556533" y="3284500"/>
                    <a:ext cx="1112851" cy="7869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" name="Picture 12" descr="LinkedIn Logo – Free PNG format download (2022)">
                    <a:hlinkClick r:id="rId8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7279030" y="3292560"/>
                    <a:ext cx="1377699" cy="7749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6" name="Rectangle 5"/>
                <p:cNvSpPr/>
                <p:nvPr/>
              </p:nvSpPr>
              <p:spPr>
                <a:xfrm>
                  <a:off x="2668859" y="4659301"/>
                  <a:ext cx="685428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CREDIT:</a:t>
                  </a: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 SlideEgg created this PowerPoint template.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Let this slide be kept for attribution.</a:t>
                  </a: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2668859" y="4098910"/>
                  <a:ext cx="685428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Do you have a design request, please visit our </a:t>
                  </a:r>
                  <a:r>
                    <a:rPr kumimoji="0" lang="en-US" sz="1800" b="1" i="0" u="sng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Deckez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Segoe"/>
                      <a:ea typeface="+mn-ea"/>
                      <a:cs typeface="Arial" panose="020B0604020202020204" pitchFamily="34" charset="0"/>
                    </a:rPr>
                    <a:t> site.</a:t>
                  </a: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4989129" y="1306070"/>
              <a:ext cx="2213742" cy="539930"/>
              <a:chOff x="4989129" y="1306070"/>
              <a:chExt cx="2213742" cy="539930"/>
            </a:xfrm>
          </p:grpSpPr>
          <p:sp>
            <p:nvSpPr>
              <p:cNvPr id="14" name="Rectangle: Rounded Corners 13"/>
              <p:cNvSpPr/>
              <p:nvPr/>
            </p:nvSpPr>
            <p:spPr>
              <a:xfrm>
                <a:off x="4989129" y="1330065"/>
                <a:ext cx="2213742" cy="4919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26" name="Picture 2" descr="SlideEg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258180" y="1306070"/>
                <a:ext cx="1675641" cy="5399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9" name="Picture 18">
            <a:hlinkClick r:id="rId11"/>
          </p:cNvPr>
          <p:cNvPicPr>
            <a:picLocks noChangeAspect="1"/>
          </p:cNvPicPr>
          <p:nvPr/>
        </p:nvPicPr>
        <p:blipFill>
          <a:blip r:embed="rId12"/>
          <a:srcRect l="3341" t="12810" r="75009" b="11884"/>
          <a:stretch>
            <a:fillRect/>
          </a:stretch>
        </p:blipFill>
        <p:spPr>
          <a:xfrm>
            <a:off x="6539866" y="3501126"/>
            <a:ext cx="492918" cy="481840"/>
          </a:xfrm>
          <a:prstGeom prst="rect">
            <a:avLst/>
          </a:prstGeom>
        </p:spPr>
      </p:pic>
      <p:pic>
        <p:nvPicPr>
          <p:cNvPr id="18" name="Picture 17" descr="welcom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191657"/>
            <a:ext cx="261257" cy="319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07571" y="2367171"/>
            <a:ext cx="42418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Carbon</a:t>
            </a:r>
            <a:r>
              <a:rPr lang="en-IN" sz="66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6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Footprint</a:t>
            </a:r>
            <a:endParaRPr lang="en-IN" sz="66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pair of green plants in the shape of feet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r="13035"/>
          <a:stretch>
            <a:fillRect/>
          </a:stretch>
        </p:blipFill>
        <p:spPr>
          <a:xfrm>
            <a:off x="5515429" y="0"/>
            <a:ext cx="667657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Box 470"/>
          <p:cNvSpPr txBox="1"/>
          <p:nvPr/>
        </p:nvSpPr>
        <p:spPr>
          <a:xfrm>
            <a:off x="-191135" y="396872"/>
            <a:ext cx="1219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"/>
                <a:ea typeface="Cambria" panose="02040503050406030204" pitchFamily="18" charset="0"/>
                <a:cs typeface="Arial" panose="020B0604020202020204"/>
              </a:rPr>
              <a:t>Why are we working on this project ?</a:t>
            </a:r>
            <a:endParaRPr kumimoji="0" lang="en-IN" altLang="en-US" sz="36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"/>
              <a:ea typeface="Cambria" panose="02040503050406030204" pitchFamily="18" charset="0"/>
              <a:cs typeface="Arial" panose="020B0604020202020204"/>
            </a:endParaRPr>
          </a:p>
        </p:txBody>
      </p:sp>
      <p:sp>
        <p:nvSpPr>
          <p:cNvPr id="475" name="Text Box 474"/>
          <p:cNvSpPr txBox="1"/>
          <p:nvPr/>
        </p:nvSpPr>
        <p:spPr>
          <a:xfrm>
            <a:off x="1943735" y="1610995"/>
            <a:ext cx="4064000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476" name="Text Box 475"/>
          <p:cNvSpPr txBox="1"/>
          <p:nvPr/>
        </p:nvSpPr>
        <p:spPr>
          <a:xfrm>
            <a:off x="1800225" y="1531620"/>
            <a:ext cx="87655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800"/>
              <a:t>The main goal is to make people aware of how their lifestyle choices affect both their health and the environment.</a:t>
            </a:r>
            <a:endParaRPr lang="en-IN" altLang="en-US" sz="2800"/>
          </a:p>
          <a:p>
            <a:pPr marL="285750" indent="-285750">
              <a:buFont typeface="Wingdings" panose="05000000000000000000" charset="0"/>
              <a:buChar char="§"/>
            </a:pPr>
            <a:endParaRPr lang="en-IN" altLang="en-US" sz="2800"/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IN" altLang="en-US" sz="2800"/>
              <a:t>Foucses on pollution , water and soil impact caused by everyday activities.</a:t>
            </a:r>
            <a:endParaRPr lang="en-IN" altLang="en-US" sz="2800"/>
          </a:p>
        </p:txBody>
      </p:sp>
      <p:pic>
        <p:nvPicPr>
          <p:cNvPr id="477" name="Picture 476"/>
          <p:cNvPicPr/>
          <p:nvPr/>
        </p:nvPicPr>
        <p:blipFill>
          <a:blip r:embed="rId1"/>
          <a:stretch>
            <a:fillRect/>
          </a:stretch>
        </p:blipFill>
        <p:spPr>
          <a:xfrm>
            <a:off x="8157210" y="3937635"/>
            <a:ext cx="3843655" cy="275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14985" y="1212850"/>
            <a:ext cx="4170045" cy="511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003935" y="607060"/>
            <a:ext cx="10184130" cy="605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4000" b="1"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</a:rPr>
              <a:t>How this project works ?</a:t>
            </a:r>
            <a:endParaRPr lang="en-IN" altLang="en-US" sz="4000" b="1"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endParaRPr lang="en-US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tx1"/>
                </a:solidFill>
              </a:rPr>
              <a:t>Wear the bracelet – connects to a mobile app.</a:t>
            </a:r>
            <a:endParaRPr lang="en-US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tx1"/>
                </a:solidFill>
              </a:rPr>
              <a:t>Calculate environmental impact – estimates CO₂ emissions linked to choices.</a:t>
            </a:r>
            <a:endParaRPr lang="en-US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tx1"/>
                </a:solidFill>
              </a:rPr>
              <a:t>Provide feedback – daily “carbon &amp; calorie report” and eco-friendly suggestions.</a:t>
            </a:r>
            <a:endParaRPr lang="en-US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tx1"/>
                </a:solidFill>
              </a:rPr>
              <a:t>Encourage change – reduce carbon footprint and stay healthy.</a:t>
            </a:r>
            <a:endParaRPr lang="en-US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5010727"/>
            <a:ext cx="3001818" cy="18472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510982" y="0"/>
            <a:ext cx="1681018" cy="18472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1573934" y="775835"/>
            <a:ext cx="589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Contents</a:t>
            </a:r>
            <a:endParaRPr lang="en-IN" sz="3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green leaf footprin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6"/>
          <a:stretch>
            <a:fillRect/>
          </a:stretch>
        </p:blipFill>
        <p:spPr>
          <a:xfrm>
            <a:off x="6819900" y="644120"/>
            <a:ext cx="4771977" cy="6213879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1690015" y="2010867"/>
            <a:ext cx="5605374" cy="4203013"/>
          </a:xfrm>
          <a:prstGeom prst="roundRect">
            <a:avLst>
              <a:gd name="adj" fmla="val 57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/>
          <p:cNvGrpSpPr/>
          <p:nvPr>
            <p:custDataLst>
              <p:tags r:id="rId2"/>
            </p:custDataLst>
          </p:nvPr>
        </p:nvGrpSpPr>
        <p:grpSpPr>
          <a:xfrm>
            <a:off x="2507552" y="2316622"/>
            <a:ext cx="3894400" cy="3591503"/>
            <a:chOff x="992790" y="2346036"/>
            <a:chExt cx="3894400" cy="3591503"/>
          </a:xfrm>
        </p:grpSpPr>
        <p:grpSp>
          <p:nvGrpSpPr>
            <p:cNvPr id="11" name="Group 10"/>
            <p:cNvGrpSpPr/>
            <p:nvPr/>
          </p:nvGrpSpPr>
          <p:grpSpPr>
            <a:xfrm>
              <a:off x="992790" y="2346036"/>
              <a:ext cx="3894400" cy="584775"/>
              <a:chOff x="992790" y="2346036"/>
              <a:chExt cx="3894400" cy="584775"/>
            </a:xfrm>
          </p:grpSpPr>
          <p:sp>
            <p:nvSpPr>
              <p:cNvPr id="9" name="TextBox 8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677984" y="2515299"/>
                <a:ext cx="3209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History Of Carbon Footprint</a:t>
                </a:r>
                <a:endPara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TextBox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992790" y="2346036"/>
                <a:ext cx="8083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01.</a:t>
                </a:r>
                <a:endParaRPr lang="en-IN" sz="32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92790" y="3097718"/>
              <a:ext cx="3894400" cy="584775"/>
              <a:chOff x="992790" y="2346036"/>
              <a:chExt cx="3894400" cy="584775"/>
            </a:xfrm>
          </p:grpSpPr>
          <p:sp>
            <p:nvSpPr>
              <p:cNvPr id="18" name="TextBox 1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677984" y="2515299"/>
                <a:ext cx="3209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Carbon Equivalents </a:t>
                </a:r>
                <a:endParaRPr lang="en-I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TextBox 18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92790" y="2346036"/>
                <a:ext cx="8083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02.</a:t>
                </a:r>
                <a:endParaRPr lang="en-IN" sz="32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992790" y="3849400"/>
              <a:ext cx="3894400" cy="584775"/>
              <a:chOff x="992790" y="2346036"/>
              <a:chExt cx="3894400" cy="584775"/>
            </a:xfrm>
          </p:grpSpPr>
          <p:sp>
            <p:nvSpPr>
              <p:cNvPr id="21" name="TextBox 2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677984" y="2515299"/>
                <a:ext cx="3209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Basic Calculation</a:t>
                </a:r>
                <a:endParaRPr lang="en-I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TextBox 2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92790" y="2346036"/>
                <a:ext cx="8083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03.</a:t>
                </a:r>
                <a:endParaRPr lang="en-IN" sz="32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992790" y="4601082"/>
              <a:ext cx="3894400" cy="584775"/>
              <a:chOff x="992790" y="2346036"/>
              <a:chExt cx="3894400" cy="584775"/>
            </a:xfrm>
          </p:grpSpPr>
          <p:sp>
            <p:nvSpPr>
              <p:cNvPr id="25" name="TextBox 2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677984" y="2515299"/>
                <a:ext cx="3209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</a:t>
                </a:r>
                <a:r>
                  <a:rPr lang="en-IN" sz="1800" baseline="-25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IN" sz="1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Emissions Countries</a:t>
                </a:r>
                <a:endPara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TextBox 2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992790" y="2346036"/>
                <a:ext cx="8083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04.</a:t>
                </a:r>
                <a:endParaRPr lang="en-IN" sz="32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92790" y="5352764"/>
              <a:ext cx="3894400" cy="584775"/>
              <a:chOff x="992790" y="2346036"/>
              <a:chExt cx="3894400" cy="584775"/>
            </a:xfrm>
          </p:grpSpPr>
          <p:sp>
            <p:nvSpPr>
              <p:cNvPr id="28" name="TextBox 2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677984" y="2515299"/>
                <a:ext cx="3209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8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Conclusion </a:t>
                </a:r>
                <a:endParaRPr lang="en-I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992790" y="2346036"/>
                <a:ext cx="8083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05.</a:t>
                </a:r>
                <a:endParaRPr lang="en-IN" sz="32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3124200" cy="4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5696856" y="2039036"/>
            <a:ext cx="6023429" cy="2779928"/>
            <a:chOff x="986971" y="2105088"/>
            <a:chExt cx="6023429" cy="2779928"/>
          </a:xfrm>
        </p:grpSpPr>
        <p:sp>
          <p:nvSpPr>
            <p:cNvPr id="3" name="TextBox 2"/>
            <p:cNvSpPr txBox="1"/>
            <p:nvPr/>
          </p:nvSpPr>
          <p:spPr>
            <a:xfrm>
              <a:off x="986971" y="2105088"/>
              <a:ext cx="58583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History Of Carbon Footprint?</a:t>
              </a:r>
              <a:endParaRPr lang="en-IN" sz="32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86971" y="2689863"/>
              <a:ext cx="6023429" cy="2195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The carbon footprint concept extends from "ecological footprints" by ecologist William Rees in the 1990s.</a:t>
              </a:r>
              <a:endPara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 algn="l">
                <a:lnSpc>
                  <a:spcPct val="15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It quantifies GHG emissions tied to organizations, events, products, or individuals. It gained prominence in 2005, notably through a BP media campaign.</a:t>
              </a:r>
              <a:endPara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3" name="Picture 12" descr="A pair of footprints in the middle of a fores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6" r="28298"/>
          <a:stretch>
            <a:fillRect/>
          </a:stretch>
        </p:blipFill>
        <p:spPr>
          <a:xfrm>
            <a:off x="2142670" y="2017059"/>
            <a:ext cx="3200400" cy="48409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2142670" cy="2017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653719" y="2692400"/>
            <a:ext cx="3374570" cy="4165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7188200" y="0"/>
            <a:ext cx="5003800" cy="562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 descr="A pair of grass footprints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5" r="14073"/>
          <a:stretch>
            <a:fillRect/>
          </a:stretch>
        </p:blipFill>
        <p:spPr>
          <a:xfrm>
            <a:off x="6538282" y="927100"/>
            <a:ext cx="4447822" cy="50038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34572" y="1385011"/>
            <a:ext cx="4387849" cy="4087979"/>
            <a:chOff x="834572" y="1385011"/>
            <a:chExt cx="4387849" cy="4087979"/>
          </a:xfrm>
        </p:grpSpPr>
        <p:grpSp>
          <p:nvGrpSpPr>
            <p:cNvPr id="2" name="Group 1"/>
            <p:cNvGrpSpPr/>
            <p:nvPr/>
          </p:nvGrpSpPr>
          <p:grpSpPr>
            <a:xfrm>
              <a:off x="834572" y="1385011"/>
              <a:ext cx="4387849" cy="4087979"/>
              <a:chOff x="986972" y="1396945"/>
              <a:chExt cx="4387849" cy="408797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986972" y="1396945"/>
                <a:ext cx="426719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3600" b="1" i="0">
                    <a:solidFill>
                      <a:schemeClr val="accent2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Carbon Footprint </a:t>
                </a:r>
                <a:endParaRPr lang="en-IN" sz="36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107622" y="2043276"/>
                <a:ext cx="4267199" cy="3441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 carbon footprint represents the collective greenhouse gas emissions, both direct and indirect, associated with human activities.</a:t>
                </a:r>
                <a:endParaRPr lang="en-US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Typically, it's quantified in equivalent tons of carbon dioxide (CO2). This calculation typically covers a one-year timeframe.</a:t>
                </a:r>
                <a:endPara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29822" y="2190718"/>
              <a:ext cx="225457" cy="225457"/>
              <a:chOff x="5857448" y="5537808"/>
              <a:chExt cx="477102" cy="477102"/>
            </a:xfrm>
          </p:grpSpPr>
          <p:sp>
            <p:nvSpPr>
              <p:cNvPr id="14" name="Oval 13"/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Freeform 5"/>
              <p:cNvSpPr/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29822" y="3911568"/>
              <a:ext cx="225457" cy="225457"/>
              <a:chOff x="5857448" y="5537808"/>
              <a:chExt cx="477102" cy="477102"/>
            </a:xfrm>
          </p:grpSpPr>
          <p:sp>
            <p:nvSpPr>
              <p:cNvPr id="17" name="Oval 16"/>
              <p:cNvSpPr/>
              <p:nvPr/>
            </p:nvSpPr>
            <p:spPr>
              <a:xfrm rot="16200000">
                <a:off x="5857448" y="5537808"/>
                <a:ext cx="477102" cy="47710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77800" dist="63500" dir="54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Freeform 5"/>
              <p:cNvSpPr/>
              <p:nvPr/>
            </p:nvSpPr>
            <p:spPr bwMode="auto">
              <a:xfrm rot="5400000">
                <a:off x="5965249" y="5700323"/>
                <a:ext cx="261501" cy="163155"/>
              </a:xfrm>
              <a:custGeom>
                <a:avLst/>
                <a:gdLst>
                  <a:gd name="T0" fmla="*/ 167 w 333"/>
                  <a:gd name="T1" fmla="*/ 0 h 207"/>
                  <a:gd name="T2" fmla="*/ 195 w 333"/>
                  <a:gd name="T3" fmla="*/ 12 h 207"/>
                  <a:gd name="T4" fmla="*/ 318 w 333"/>
                  <a:gd name="T5" fmla="*/ 135 h 207"/>
                  <a:gd name="T6" fmla="*/ 318 w 333"/>
                  <a:gd name="T7" fmla="*/ 191 h 207"/>
                  <a:gd name="T8" fmla="*/ 261 w 333"/>
                  <a:gd name="T9" fmla="*/ 191 h 207"/>
                  <a:gd name="T10" fmla="*/ 167 w 333"/>
                  <a:gd name="T11" fmla="*/ 97 h 207"/>
                  <a:gd name="T12" fmla="*/ 72 w 333"/>
                  <a:gd name="T13" fmla="*/ 191 h 207"/>
                  <a:gd name="T14" fmla="*/ 16 w 333"/>
                  <a:gd name="T15" fmla="*/ 191 h 207"/>
                  <a:gd name="T16" fmla="*/ 16 w 333"/>
                  <a:gd name="T17" fmla="*/ 135 h 207"/>
                  <a:gd name="T18" fmla="*/ 139 w 333"/>
                  <a:gd name="T19" fmla="*/ 12 h 207"/>
                  <a:gd name="T20" fmla="*/ 167 w 333"/>
                  <a:gd name="T21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3" h="206">
                    <a:moveTo>
                      <a:pt x="167" y="0"/>
                    </a:moveTo>
                    <a:cubicBezTo>
                      <a:pt x="177" y="0"/>
                      <a:pt x="187" y="4"/>
                      <a:pt x="195" y="12"/>
                    </a:cubicBezTo>
                    <a:cubicBezTo>
                      <a:pt x="318" y="135"/>
                      <a:pt x="318" y="135"/>
                      <a:pt x="318" y="135"/>
                    </a:cubicBezTo>
                    <a:cubicBezTo>
                      <a:pt x="333" y="150"/>
                      <a:pt x="333" y="176"/>
                      <a:pt x="318" y="191"/>
                    </a:cubicBezTo>
                    <a:cubicBezTo>
                      <a:pt x="302" y="207"/>
                      <a:pt x="277" y="207"/>
                      <a:pt x="261" y="191"/>
                    </a:cubicBezTo>
                    <a:cubicBezTo>
                      <a:pt x="167" y="97"/>
                      <a:pt x="167" y="97"/>
                      <a:pt x="167" y="97"/>
                    </a:cubicBezTo>
                    <a:cubicBezTo>
                      <a:pt x="72" y="191"/>
                      <a:pt x="72" y="191"/>
                      <a:pt x="72" y="191"/>
                    </a:cubicBezTo>
                    <a:cubicBezTo>
                      <a:pt x="57" y="207"/>
                      <a:pt x="32" y="207"/>
                      <a:pt x="16" y="191"/>
                    </a:cubicBezTo>
                    <a:cubicBezTo>
                      <a:pt x="0" y="176"/>
                      <a:pt x="0" y="150"/>
                      <a:pt x="16" y="135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46" y="4"/>
                      <a:pt x="157" y="0"/>
                      <a:pt x="1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35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light bulb with a plant growing out of i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7" b="10049"/>
          <a:stretch>
            <a:fillRect/>
          </a:stretch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2580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Types Of Carbon Footprints</a:t>
            </a:r>
            <a:endParaRPr lang="en-IN" sz="3600" b="1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" y="3657600"/>
            <a:ext cx="12192000" cy="3200401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2" name="Group 31"/>
          <p:cNvGrpSpPr/>
          <p:nvPr/>
        </p:nvGrpSpPr>
        <p:grpSpPr>
          <a:xfrm>
            <a:off x="652687" y="1763712"/>
            <a:ext cx="10886625" cy="3468907"/>
            <a:chOff x="652687" y="1763712"/>
            <a:chExt cx="10886625" cy="3468907"/>
          </a:xfrm>
        </p:grpSpPr>
        <p:grpSp>
          <p:nvGrpSpPr>
            <p:cNvPr id="16" name="Group 15"/>
            <p:cNvGrpSpPr/>
            <p:nvPr/>
          </p:nvGrpSpPr>
          <p:grpSpPr>
            <a:xfrm>
              <a:off x="652687" y="1763712"/>
              <a:ext cx="10886625" cy="3468907"/>
              <a:chOff x="686810" y="2323067"/>
              <a:chExt cx="10886625" cy="3468907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686810" y="2323067"/>
                <a:ext cx="3285115" cy="269557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4487565" y="2323067"/>
                <a:ext cx="3285115" cy="269557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8288320" y="2323067"/>
                <a:ext cx="3285115" cy="269557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: Rounded Corners 12"/>
              <p:cNvSpPr/>
              <p:nvPr/>
            </p:nvSpPr>
            <p:spPr>
              <a:xfrm>
                <a:off x="686810" y="3096399"/>
                <a:ext cx="3285115" cy="269557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487565" y="3096399"/>
                <a:ext cx="3285115" cy="269557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Rounded Corners 14"/>
              <p:cNvSpPr/>
              <p:nvPr/>
            </p:nvSpPr>
            <p:spPr>
              <a:xfrm>
                <a:off x="8288320" y="3096399"/>
                <a:ext cx="3285115" cy="269557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036754" y="3041065"/>
              <a:ext cx="25169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Include the emissions in making of a product (include only Direct emissions)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68320" y="3041065"/>
              <a:ext cx="245535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Include the emission in making as well as transport of product (include only Direct emissions)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3000" y="3041065"/>
              <a:ext cx="270750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Include the emission in procurement of raw materials, making and transport (include Direct and indirect emissions)</a:t>
              </a:r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58201" y="1952843"/>
              <a:ext cx="24740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Organisational</a:t>
              </a:r>
              <a:endParaRPr lang="en-IN" sz="2000" b="1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12397" y="1952843"/>
              <a:ext cx="17672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Value chain</a:t>
              </a:r>
              <a:endParaRPr lang="en-IN" sz="2000" b="1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051569" y="1952843"/>
              <a:ext cx="16903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20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endParaRPr lang="en-IN" sz="20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10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11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12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13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14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15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16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17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18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19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20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1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2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3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4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5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6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7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8.xml><?xml version="1.0" encoding="utf-8"?>
<p:tagLst xmlns:p="http://schemas.openxmlformats.org/presentationml/2006/main">
  <p:tag name="KSO_WM_DIAGRAM_VIRTUALLY_FRAME" val="{&quot;height&quot;:371.70834645669294,&quot;left&quot;:16.908503937007872,&quot;top&quot;:84.14582677165353,&quot;width&quot;:367.0914960629921}"/>
</p:tagLst>
</file>

<file path=ppt/tags/tag29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3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4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5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6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7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8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ags/tag9.xml><?xml version="1.0" encoding="utf-8"?>
<p:tagLst xmlns:p="http://schemas.openxmlformats.org/presentationml/2006/main">
  <p:tag name="KSO_WM_DIAGRAM_VIRTUALLY_FRAME" val="{&quot;height&quot;:282.79551181102363,&quot;left&quot;:197.44503937007875,&quot;top&quot;:182.4111811023622,&quot;width&quot;:306.64566929133855}"/>
</p:tagLst>
</file>

<file path=ppt/theme/theme1.xml><?xml version="1.0" encoding="utf-8"?>
<a:theme xmlns:a="http://schemas.openxmlformats.org/drawingml/2006/main" name="Office Theme">
  <a:themeElements>
    <a:clrScheme name="Custom 7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546A"/>
      </a:accent1>
      <a:accent2>
        <a:srgbClr val="92D14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4360</Words>
  <Application>WPS Presentation</Application>
  <PresentationFormat>Widescreen</PresentationFormat>
  <Paragraphs>267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SimSun</vt:lpstr>
      <vt:lpstr>Wingdings</vt:lpstr>
      <vt:lpstr>Segoe</vt:lpstr>
      <vt:lpstr>Arial</vt:lpstr>
      <vt:lpstr>Segoe UI</vt:lpstr>
      <vt:lpstr>Cambria</vt:lpstr>
      <vt:lpstr>Wingdings</vt:lpstr>
      <vt:lpstr>Calibri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Santhiya K</dc:creator>
  <cp:lastModifiedBy>Bhavneet Kaur</cp:lastModifiedBy>
  <cp:revision>139</cp:revision>
  <dcterms:created xsi:type="dcterms:W3CDTF">2023-10-14T05:31:00Z</dcterms:created>
  <dcterms:modified xsi:type="dcterms:W3CDTF">2025-10-04T02:13:11Z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BE7867AC44BC4C3B90308092CF799C39_13</vt:lpwstr>
  </property>
  <property fmtid="{D5CDD505-2E9C-101B-9397-08002B2CF9AE}" pid="3" name="KSOProductBuildVer">
    <vt:lpwstr>1033-12.2.0.22549</vt:lpwstr>
  </property>
</Properties>
</file>